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2"/>
    <p:restoredTop sz="94745"/>
  </p:normalViewPr>
  <p:slideViewPr>
    <p:cSldViewPr snapToGrid="0">
      <p:cViewPr varScale="1">
        <p:scale>
          <a:sx n="81" d="100"/>
          <a:sy n="81" d="100"/>
        </p:scale>
        <p:origin x="7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D68A4-C1F2-58BA-BFD7-5DD379A5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5D9072-266D-163F-65FC-A51692942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50844-9410-D70B-9389-68D5812E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17525-60C1-3150-AE2F-12C65EBC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13F30-01A5-E2E0-C889-9B062D8C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752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2FB7F-C3E6-50CC-FD55-319A6704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B1FCEF-F1E9-DF4C-EDFE-E39A540D7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2385F-BA91-B7DF-0494-838C93F7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0193DE-20EC-382E-29D6-4BD6A861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E8577-B6E2-BB4A-D14E-F6C0B67B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77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63B8CC-AC92-3C07-5020-EE02DDD49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2340E7-CE08-E968-A078-708157EF4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B96D83-D92B-01AD-9E9C-AEC1E4FB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5EC84-5DEE-447F-A03F-AE2B7B07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3032E-F22F-E0CD-970B-1FC816AA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1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E49DA-45DA-4FAB-4337-B129C4AE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ECB13-8925-2DC3-9127-314E0507C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EDA2F-2C40-4058-20FD-081A7501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9ADEE-C230-D997-8069-436B95C4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28812-1D0A-23DE-17C5-AD564F3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974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7E105-288A-0525-89C0-74E8A643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62F0F5-26F5-D72B-314A-6B325E204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AF471-82D5-D7DA-2A85-BC2BE4C9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E8D75-A2CF-BD82-DDEE-07AF415D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72D15-DB87-BF99-C786-048F907F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712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F3AD7-9CD6-6A66-8504-BF51F0CD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CF45B-E23D-763A-2E61-01F194452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0F0A2A-BC87-2D0F-5ED4-BC3680C2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BE35F-EE0D-241F-3561-5446A4D5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21714C-DA82-D3C5-4477-C5912B55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458966-1678-5CED-573C-3E9877D2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628D9-2913-201F-374A-9F2D9B89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EE75A3-6A46-984E-C04D-740585E88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5EA118-5ED5-EB3F-F83D-7AC8B1D4D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F999C1-A68D-AB2C-F37F-754A24248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A255DA-693F-9647-5A7C-C10515E23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389F9D-4136-6B93-AAFF-A7919253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F7B9F0-5628-87EF-AFA2-02DF4618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5D7783-ED17-721F-66EE-79F7B738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3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62802-73C0-CF98-7477-AFD97A4D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F63B10-52C5-627B-50DA-ADC7BA2E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92853F-6AED-FB7F-1D6B-D6235DA9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D14407-D91D-247B-0AE6-D9A9A233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74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3C370D-6E3D-9AC2-3431-69F9A668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05E6A0-4BB0-A7F7-F958-8D0F4F59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246E1E-9176-0800-AD0B-46975998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45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C7D5-EB82-4F18-D698-B6C62C93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0749-FC1E-764B-7DE6-D29A0656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B98CC9-AD63-153E-8628-C70905856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E06F4-2202-84DF-5775-2B9A7E00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AF70C-71C5-043A-8CFE-8FBAD65B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EA1201-F810-BE35-4631-CB8A035C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24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B7A43-C48E-C0EF-A55D-CB692FD2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647285-2D16-FBDD-037D-68EAA7449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AFEDC-AE13-4458-BE8B-E7C40ABCD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FA9EC7-9BFA-03C7-4468-E554840B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4F9D7-0A20-2F8C-DA4B-923CFBA4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E65D0-3CFA-1A43-A37F-43545C2C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75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5F340-D96C-8648-388E-8A7E98E7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7DFEF-AEA5-A006-CC30-5220E1F7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6559E-E648-02C2-1451-81EA0CDDC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D5C1AE-AE1F-8A42-980A-7CDBAB015258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B2225-6A2A-63BB-3787-D84DB1984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8412B-5351-3A03-8884-DB593474C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3BC22-8776-5C48-941D-29E6C83B1F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7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Шрифт, снимок экрана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F1E7D2-58CB-8AC5-44E4-9E11DE0D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252578"/>
            <a:ext cx="9613397" cy="1946710"/>
          </a:xfrm>
          <a:prstGeom prst="rect">
            <a:avLst/>
          </a:prstGeom>
        </p:spPr>
      </p:pic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00F9-6923-1862-68AE-2F05F8BAC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219" y="3199289"/>
            <a:ext cx="8921672" cy="2249404"/>
          </a:xfrm>
        </p:spPr>
        <p:txBody>
          <a:bodyPr anchor="b">
            <a:normAutofit/>
          </a:bodyPr>
          <a:lstStyle/>
          <a:p>
            <a:r>
              <a: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Як </a:t>
            </a:r>
            <a:r>
              <a:rPr lang="ru-RU" sz="36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будувати</a:t>
            </a:r>
            <a:r>
              <a: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партнерства в </a:t>
            </a:r>
            <a:r>
              <a:rPr lang="ru-RU" sz="36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громаді</a:t>
            </a:r>
            <a:br>
              <a: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Практичний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гайд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для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активних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громад,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влади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бізнесу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і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надавачів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послуг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(створено на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основі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напрацювань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форуму “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Горизонтальні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зв’язки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взаємодія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що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відновлює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” та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аналітичного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звіту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про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бар’єри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у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комунікації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між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громадами та стейкхолдерами)</a:t>
            </a:r>
            <a:endParaRPr lang="ru-UA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ABF32-DE6C-C228-7A8D-EB917067469F}"/>
              </a:ext>
            </a:extLst>
          </p:cNvPr>
          <p:cNvSpPr txBox="1"/>
          <p:nvPr/>
        </p:nvSpPr>
        <p:spPr>
          <a:xfrm>
            <a:off x="0" y="1856317"/>
            <a:ext cx="121919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dirty="0"/>
              <a:t>🔑 </a:t>
            </a:r>
            <a:r>
              <a:rPr lang="ru-RU" sz="28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Чому</a:t>
            </a: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партнерства </a:t>
            </a:r>
            <a:r>
              <a:rPr lang="ru-RU" sz="28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важливі</a:t>
            </a: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</a:p>
          <a:p>
            <a:r>
              <a:rPr lang="ru-RU" sz="2800" dirty="0"/>
              <a:t> </a:t>
            </a:r>
            <a:r>
              <a:rPr lang="ru-RU" sz="2400" dirty="0">
                <a:latin typeface="Segoe UI Variable Text Light" pitchFamily="2" charset="0"/>
              </a:rPr>
              <a:t>Партнерства — </a:t>
            </a:r>
            <a:r>
              <a:rPr lang="ru-RU" sz="2400" dirty="0" err="1">
                <a:latin typeface="Segoe UI Variable Text Light" pitchFamily="2" charset="0"/>
              </a:rPr>
              <a:t>це</a:t>
            </a:r>
            <a:r>
              <a:rPr lang="ru-RU" sz="2400" dirty="0">
                <a:latin typeface="Segoe UI Variable Text Light" pitchFamily="2" charset="0"/>
              </a:rPr>
              <a:t> не </a:t>
            </a:r>
            <a:r>
              <a:rPr lang="ru-RU" sz="2400" dirty="0" err="1">
                <a:latin typeface="Segoe UI Variable Text Light" pitchFamily="2" charset="0"/>
              </a:rPr>
              <a:t>лише</a:t>
            </a:r>
            <a:r>
              <a:rPr lang="ru-RU" sz="2400" dirty="0">
                <a:latin typeface="Segoe UI Variable Text Light" pitchFamily="2" charset="0"/>
              </a:rPr>
              <a:t> “</a:t>
            </a:r>
            <a:r>
              <a:rPr lang="ru-RU" sz="2400" dirty="0" err="1">
                <a:latin typeface="Segoe UI Variable Text Light" pitchFamily="2" charset="0"/>
              </a:rPr>
              <a:t>спільні</a:t>
            </a:r>
            <a:r>
              <a:rPr lang="ru-RU" sz="2400" dirty="0">
                <a:latin typeface="Segoe UI Variable Text Light" pitchFamily="2" charset="0"/>
              </a:rPr>
              <a:t> заходи”, а </a:t>
            </a:r>
            <a:r>
              <a:rPr lang="ru-RU" sz="2400" dirty="0" err="1">
                <a:latin typeface="Segoe UI Variable Text Light" pitchFamily="2" charset="0"/>
              </a:rPr>
              <a:t>спільна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відповідальність</a:t>
            </a:r>
            <a:r>
              <a:rPr lang="ru-RU" sz="2400" dirty="0">
                <a:latin typeface="Segoe UI Variable Text Light" pitchFamily="2" charset="0"/>
              </a:rPr>
              <a:t>. Вони </a:t>
            </a:r>
            <a:r>
              <a:rPr lang="ru-RU" sz="2400" dirty="0" err="1">
                <a:latin typeface="Segoe UI Variable Text Light" pitchFamily="2" charset="0"/>
              </a:rPr>
              <a:t>допомагають</a:t>
            </a:r>
            <a:r>
              <a:rPr lang="ru-RU" sz="2400" dirty="0">
                <a:latin typeface="Segoe UI Variable Text Light" pitchFamily="2" charset="0"/>
              </a:rPr>
              <a:t> громадам </a:t>
            </a:r>
            <a:r>
              <a:rPr lang="ru-RU" sz="2400" dirty="0" err="1">
                <a:latin typeface="Segoe UI Variable Text Light" pitchFamily="2" charset="0"/>
              </a:rPr>
              <a:t>вирішувати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проблеми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швидше</a:t>
            </a:r>
            <a:r>
              <a:rPr lang="ru-RU" sz="2400" dirty="0">
                <a:latin typeface="Segoe UI Variable Text Light" pitchFamily="2" charset="0"/>
              </a:rPr>
              <a:t>, </a:t>
            </a:r>
            <a:r>
              <a:rPr lang="ru-RU" sz="2400" dirty="0" err="1">
                <a:latin typeface="Segoe UI Variable Text Light" pitchFamily="2" charset="0"/>
              </a:rPr>
              <a:t>розумніше</a:t>
            </a:r>
            <a:r>
              <a:rPr lang="ru-RU" sz="2400" dirty="0">
                <a:latin typeface="Segoe UI Variable Text Light" pitchFamily="2" charset="0"/>
              </a:rPr>
              <a:t> і з </a:t>
            </a:r>
            <a:r>
              <a:rPr lang="ru-RU" sz="2400" dirty="0" err="1">
                <a:latin typeface="Segoe UI Variable Text Light" pitchFamily="2" charset="0"/>
              </a:rPr>
              <a:t>меншими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витратами</a:t>
            </a:r>
            <a:r>
              <a:rPr lang="ru-RU" sz="2400" dirty="0">
                <a:latin typeface="Segoe UI Variable Text Light" pitchFamily="2" charset="0"/>
              </a:rPr>
              <a:t>. </a:t>
            </a:r>
            <a:r>
              <a:rPr lang="ru-RU" sz="2400" dirty="0" err="1">
                <a:latin typeface="Segoe UI Variable Text Light" pitchFamily="2" charset="0"/>
              </a:rPr>
              <a:t>Завдяки</a:t>
            </a:r>
            <a:r>
              <a:rPr lang="ru-RU" sz="2400" dirty="0">
                <a:latin typeface="Segoe UI Variable Text Light" pitchFamily="2" charset="0"/>
              </a:rPr>
              <a:t> партнерствам </a:t>
            </a:r>
            <a:r>
              <a:rPr lang="ru-RU" sz="2400" dirty="0" err="1">
                <a:latin typeface="Segoe UI Variable Text Light" pitchFamily="2" charset="0"/>
              </a:rPr>
              <a:t>з’являється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довіра</a:t>
            </a:r>
            <a:r>
              <a:rPr lang="ru-RU" sz="2400" dirty="0">
                <a:latin typeface="Segoe UI Variable Text Light" pitchFamily="2" charset="0"/>
              </a:rPr>
              <a:t>, </a:t>
            </a:r>
            <a:r>
              <a:rPr lang="ru-RU" sz="2400" dirty="0" err="1">
                <a:latin typeface="Segoe UI Variable Text Light" pitchFamily="2" charset="0"/>
              </a:rPr>
              <a:t>взаємна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підтримка</a:t>
            </a:r>
            <a:r>
              <a:rPr lang="ru-RU" sz="2400" dirty="0">
                <a:latin typeface="Segoe UI Variable Text Light" pitchFamily="2" charset="0"/>
              </a:rPr>
              <a:t> та </a:t>
            </a:r>
            <a:r>
              <a:rPr lang="ru-RU" sz="2400" dirty="0" err="1">
                <a:latin typeface="Segoe UI Variable Text Light" pitchFamily="2" charset="0"/>
              </a:rPr>
              <a:t>сталість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рішень</a:t>
            </a:r>
            <a:r>
              <a:rPr lang="ru-RU" sz="2400" dirty="0">
                <a:latin typeface="Segoe UI Variable Text Light" pitchFamily="2" charset="0"/>
              </a:rPr>
              <a:t>. </a:t>
            </a:r>
            <a:r>
              <a:rPr lang="ru-RU" sz="2400" dirty="0" err="1">
                <a:latin typeface="Segoe UI Variable Text Light" pitchFamily="2" charset="0"/>
              </a:rPr>
              <a:t>Досвід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показує</a:t>
            </a:r>
            <a:r>
              <a:rPr lang="ru-RU" sz="2400" dirty="0">
                <a:latin typeface="Segoe UI Variable Text Light" pitchFamily="2" charset="0"/>
              </a:rPr>
              <a:t>, </a:t>
            </a:r>
            <a:r>
              <a:rPr lang="ru-RU" sz="2400" dirty="0" err="1">
                <a:latin typeface="Segoe UI Variable Text Light" pitchFamily="2" charset="0"/>
              </a:rPr>
              <a:t>що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саме</a:t>
            </a:r>
            <a:r>
              <a:rPr lang="ru-RU" sz="2400" dirty="0">
                <a:latin typeface="Segoe UI Variable Text Light" pitchFamily="2" charset="0"/>
              </a:rPr>
              <a:t> через </a:t>
            </a:r>
            <a:r>
              <a:rPr lang="ru-RU" sz="2400" dirty="0" err="1">
                <a:latin typeface="Segoe UI Variable Text Light" pitchFamily="2" charset="0"/>
              </a:rPr>
              <a:t>діалог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між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владою</a:t>
            </a:r>
            <a:r>
              <a:rPr lang="ru-RU" sz="2400" dirty="0">
                <a:latin typeface="Segoe UI Variable Text Light" pitchFamily="2" charset="0"/>
              </a:rPr>
              <a:t>, </a:t>
            </a:r>
            <a:r>
              <a:rPr lang="ru-RU" sz="2400" dirty="0" err="1">
                <a:latin typeface="Segoe UI Variable Text Light" pitchFamily="2" charset="0"/>
              </a:rPr>
              <a:t>громадськими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організаціями</a:t>
            </a:r>
            <a:r>
              <a:rPr lang="ru-RU" sz="2400" dirty="0">
                <a:latin typeface="Segoe UI Variable Text Light" pitchFamily="2" charset="0"/>
              </a:rPr>
              <a:t>, </a:t>
            </a:r>
            <a:r>
              <a:rPr lang="ru-RU" sz="2400" dirty="0" err="1">
                <a:latin typeface="Segoe UI Variable Text Light" pitchFamily="2" charset="0"/>
              </a:rPr>
              <a:t>бізнесом</a:t>
            </a:r>
            <a:r>
              <a:rPr lang="ru-RU" sz="2400" dirty="0">
                <a:latin typeface="Segoe UI Variable Text Light" pitchFamily="2" charset="0"/>
              </a:rPr>
              <a:t> та </a:t>
            </a:r>
            <a:r>
              <a:rPr lang="ru-RU" sz="2400" dirty="0" err="1">
                <a:latin typeface="Segoe UI Variable Text Light" pitchFamily="2" charset="0"/>
              </a:rPr>
              <a:t>мешканцями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народжуються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рішення</a:t>
            </a:r>
            <a:r>
              <a:rPr lang="ru-RU" sz="2400" dirty="0">
                <a:latin typeface="Segoe UI Variable Text Light" pitchFamily="2" charset="0"/>
              </a:rPr>
              <a:t>, </a:t>
            </a:r>
            <a:r>
              <a:rPr lang="ru-RU" sz="2400" dirty="0" err="1">
                <a:latin typeface="Segoe UI Variable Text Light" pitchFamily="2" charset="0"/>
              </a:rPr>
              <a:t>які</a:t>
            </a:r>
            <a:r>
              <a:rPr lang="ru-RU" sz="2400" dirty="0">
                <a:latin typeface="Segoe UI Variable Text Light" pitchFamily="2" charset="0"/>
              </a:rPr>
              <a:t> реально </a:t>
            </a:r>
            <a:r>
              <a:rPr lang="ru-RU" sz="2400" dirty="0" err="1">
                <a:latin typeface="Segoe UI Variable Text Light" pitchFamily="2" charset="0"/>
              </a:rPr>
              <a:t>змінюють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життя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громади</a:t>
            </a:r>
            <a:r>
              <a:rPr lang="ru-RU" sz="2400" dirty="0">
                <a:latin typeface="Segoe UI Variable Text Light" pitchFamily="2" charset="0"/>
              </a:rPr>
              <a:t> на </a:t>
            </a:r>
            <a:r>
              <a:rPr lang="ru-RU" sz="2400" dirty="0" err="1">
                <a:latin typeface="Segoe UI Variable Text Light" pitchFamily="2" charset="0"/>
              </a:rPr>
              <a:t>краще</a:t>
            </a:r>
            <a:endParaRPr lang="ru-UA" sz="2400" dirty="0">
              <a:latin typeface="Segoe UI Variable Text Light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, Шрифт, снимок экрана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EE360E1-0B6B-2784-B534-A635F98E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20" y="0"/>
            <a:ext cx="7312785" cy="1480837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81C6D-6F68-4C70-B7CB-058801C3F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" y="4653967"/>
            <a:ext cx="2652013" cy="22029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6B072A-48EC-4D19-8121-B1201A88B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113" y="4864231"/>
            <a:ext cx="2488734" cy="19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1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Шрифт, снимок экрана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7FFFB2-AC2B-B829-A8BC-B34C7D53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620" y="0"/>
            <a:ext cx="7312785" cy="1480837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FBE9E-6E4D-4FD9-A805-66F92245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0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Хто </a:t>
            </a:r>
            <a:r>
              <a:rPr lang="ru-RU" sz="32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ваші</a:t>
            </a:r>
            <a:r>
              <a:rPr lang="ru-RU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2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ключові</a:t>
            </a:r>
            <a:r>
              <a:rPr lang="ru-RU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2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партнери</a:t>
            </a:r>
            <a:r>
              <a:rPr lang="ru-RU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і </a:t>
            </a:r>
            <a:r>
              <a:rPr lang="ru-RU" sz="32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що</a:t>
            </a:r>
            <a:r>
              <a:rPr lang="ru-RU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2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їм</a:t>
            </a:r>
            <a:r>
              <a:rPr lang="ru-RU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2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важливо</a:t>
            </a:r>
            <a:endParaRPr lang="ru-UA" sz="32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7AE33E2-843E-400F-9C04-23098FA1A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53940"/>
              </p:ext>
            </p:extLst>
          </p:nvPr>
        </p:nvGraphicFramePr>
        <p:xfrm>
          <a:off x="5481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226997" imgH="373530" progId="Excel.Sheet.12">
                  <p:embed/>
                </p:oleObj>
              </mc:Choice>
              <mc:Fallback>
                <p:oleObj name="Worksheet" r:id="rId4" imgW="1226997" imgH="373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1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A8AA6C61-BE52-472C-883F-2306C5E61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13878"/>
              </p:ext>
            </p:extLst>
          </p:nvPr>
        </p:nvGraphicFramePr>
        <p:xfrm>
          <a:off x="2032000" y="2284577"/>
          <a:ext cx="8127999" cy="377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692705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923183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70369081"/>
                    </a:ext>
                  </a:extLst>
                </a:gridCol>
              </a:tblGrid>
              <a:tr h="454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Стейкхолдер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Що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для них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важливо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Як з ними говорити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2825876"/>
                  </a:ext>
                </a:extLst>
              </a:tr>
              <a:tr h="454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Мер / голова громади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PR,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нові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робочі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місця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Показуйте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цифри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: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вартість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кількість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бенефіціарів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зменшення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навантаження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на систему.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Підкріплюйте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історіями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успіху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1362449"/>
                  </a:ext>
                </a:extLst>
              </a:tr>
              <a:tr h="454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Надавачі послуг / громадські організації (ГО)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Налагодження комунікації, нові проєкти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Підкреслюйте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партнерство, а 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конкуренцію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Пропонуйте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взаємну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вигоду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221425"/>
                  </a:ext>
                </a:extLst>
              </a:tr>
              <a:tr h="454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Начальники УСЗН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Зменшення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навантаження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вирішення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проблем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клієнтів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Деталізуйте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як ваш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проєкт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зніме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частину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роботи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з них.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Говоріть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про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якість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надійність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7626722"/>
                  </a:ext>
                </a:extLst>
              </a:tr>
              <a:tr h="454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Бізнес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Розвиток персоналу, соціальна участь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Пропонуйте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участь 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навчаннях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CSR-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ініціативах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волонтерських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акціях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6265922"/>
                  </a:ext>
                </a:extLst>
              </a:tr>
              <a:tr h="454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Громада / отримувачі послуг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Якісні безкоштовні послуги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Інформуйте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простою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мовою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через старост,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релігійні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організації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місцеві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чати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3009911"/>
                  </a:ext>
                </a:extLst>
              </a:tr>
              <a:tr h="454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Депутати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/ старости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Зниження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навантаження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на систему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послуг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Демонструйте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що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ваша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ініціатива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—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це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підтримка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їхньої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роботи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8328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06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Шрифт, снимок экрана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764D50-66D4-C9F7-FF4F-E3EA5FE4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20" y="0"/>
            <a:ext cx="7312785" cy="1480837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3E6EC-CA4B-4087-A6EA-D155C5A7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351"/>
            <a:ext cx="10515600" cy="512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Чого</a:t>
            </a:r>
            <a:r>
              <a: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вони </a:t>
            </a:r>
            <a:r>
              <a:rPr lang="ru-RU" sz="36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можуть</a:t>
            </a:r>
            <a:r>
              <a: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боятися</a:t>
            </a:r>
            <a:endParaRPr lang="ru-UA" sz="3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9B1A9BE-4A44-4A6E-ABF3-67EE35C5C8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4022066"/>
              </p:ext>
            </p:extLst>
          </p:nvPr>
        </p:nvGraphicFramePr>
        <p:xfrm>
          <a:off x="838200" y="1825624"/>
          <a:ext cx="5181600" cy="443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36860029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60828684"/>
                    </a:ext>
                  </a:extLst>
                </a:gridCol>
              </a:tblGrid>
              <a:tr h="554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Ризик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/ страх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Опис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2119707"/>
                  </a:ext>
                </a:extLst>
              </a:tr>
              <a:tr h="554222">
                <a:tc>
                  <a:txBody>
                    <a:bodyPr/>
                    <a:lstStyle/>
                    <a:p>
                      <a:pPr algn="l" fontAlgn="ctr"/>
                      <a:r>
                        <a:rPr lang="ru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🧩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Конкуренція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між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організаціями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чи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надавачі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послуг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бояться,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що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їх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“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витіснять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”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інші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ініціативи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2731414"/>
                  </a:ext>
                </a:extLst>
              </a:tr>
              <a:tr h="554222">
                <a:tc>
                  <a:txBody>
                    <a:bodyPr/>
                    <a:lstStyle/>
                    <a:p>
                      <a:pPr algn="l" fontAlgn="ctr"/>
                      <a:r>
                        <a:rPr lang="ru-UA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🤝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Недовіра між секторами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Влада 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впевнена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професійності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ГО, ГО 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довіряють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чиновникам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5567405"/>
                  </a:ext>
                </a:extLst>
              </a:tr>
              <a:tr h="554222">
                <a:tc>
                  <a:txBody>
                    <a:bodyPr/>
                    <a:lstStyle/>
                    <a:p>
                      <a:pPr algn="l" fontAlgn="ctr"/>
                      <a:r>
                        <a:rPr lang="ru-UA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🧠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Перевантаження / нестача фахівців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Страх,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що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проєкт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створить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додаткові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завдання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або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потребу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нових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кадрах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5512023"/>
                  </a:ext>
                </a:extLst>
              </a:tr>
              <a:tr h="554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💬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Критика / негатив у медіа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Острах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публічної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оцінки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конфліктів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скарг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7247115"/>
                  </a:ext>
                </a:extLst>
              </a:tr>
              <a:tr h="554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🕰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Нестача часу та ресурсів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Партнери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встигають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або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мають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бюджету для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співпраці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6964246"/>
                  </a:ext>
                </a:extLst>
              </a:tr>
              <a:tr h="554222">
                <a:tc>
                  <a:txBody>
                    <a:bodyPr/>
                    <a:lstStyle/>
                    <a:p>
                      <a:pPr algn="l" fontAlgn="ctr"/>
                      <a:r>
                        <a:rPr lang="ru-UA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📉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Невдача / провал проєкту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Побоювання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що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спільна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ініціатива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покаже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результатів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763413"/>
                  </a:ext>
                </a:extLst>
              </a:tr>
              <a:tr h="554222">
                <a:tc>
                  <a:txBody>
                    <a:bodyPr/>
                    <a:lstStyle/>
                    <a:p>
                      <a:pPr algn="l" fontAlgn="ctr"/>
                      <a:r>
                        <a:rPr lang="ru-UA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🔒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Відсутність прозорості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Люди 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розуміють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хто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приймає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рішення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, як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витрачаються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Variable Text Light" pitchFamily="2" charset="0"/>
                        </a:rPr>
                        <a:t>кошти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Light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3073418"/>
                  </a:ext>
                </a:extLst>
              </a:tr>
            </a:tbl>
          </a:graphicData>
        </a:graphic>
      </p:graphicFrame>
      <p:pic>
        <p:nvPicPr>
          <p:cNvPr id="8" name="Объект 7">
            <a:extLst>
              <a:ext uri="{FF2B5EF4-FFF2-40B4-BE49-F238E27FC236}">
                <a16:creationId xmlns:a16="http://schemas.microsoft.com/office/drawing/2014/main" id="{93D09C97-7937-452D-8F77-73F1172356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8799"/>
            <a:ext cx="4941650" cy="4430601"/>
          </a:xfrm>
        </p:spPr>
      </p:pic>
    </p:spTree>
    <p:extLst>
      <p:ext uri="{BB962C8B-B14F-4D97-AF65-F5344CB8AC3E}">
        <p14:creationId xmlns:p14="http://schemas.microsoft.com/office/powerpoint/2010/main" val="68805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текст, Шрифт, снимок экрана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42BC85-DD68-7E0E-69EC-D1D96B5E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20" y="0"/>
            <a:ext cx="7312785" cy="1480837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002975-23EF-4618-B3D0-F5184BB4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3" y="1567832"/>
            <a:ext cx="5165777" cy="46202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0CFFBE-B49D-4BE2-B271-1A347C667180}"/>
              </a:ext>
            </a:extLst>
          </p:cNvPr>
          <p:cNvSpPr txBox="1"/>
          <p:nvPr/>
        </p:nvSpPr>
        <p:spPr>
          <a:xfrm>
            <a:off x="6100809" y="2120330"/>
            <a:ext cx="52455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egoe UI Variable Text Light" pitchFamily="2" charset="0"/>
              </a:rPr>
              <a:t>Будьте </a:t>
            </a:r>
            <a:r>
              <a:rPr lang="ru-RU" dirty="0" err="1">
                <a:latin typeface="Segoe UI Variable Text Light" pitchFamily="2" charset="0"/>
              </a:rPr>
              <a:t>конкретні</a:t>
            </a:r>
            <a:endParaRPr lang="ru-RU" dirty="0">
              <a:latin typeface="Segoe UI Variable Text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Segoe UI Variable Text Light" pitchFamily="2" charset="0"/>
              </a:rPr>
              <a:t>Показуйте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цифри</a:t>
            </a:r>
            <a:r>
              <a:rPr lang="ru-RU" dirty="0">
                <a:latin typeface="Segoe UI Variable Text Light" pitchFamily="2" charset="0"/>
              </a:rPr>
              <a:t>, </a:t>
            </a:r>
            <a:r>
              <a:rPr lang="ru-RU" dirty="0" err="1">
                <a:latin typeface="Segoe UI Variable Text Light" pitchFamily="2" charset="0"/>
              </a:rPr>
              <a:t>результати</a:t>
            </a:r>
            <a:r>
              <a:rPr lang="ru-RU" dirty="0">
                <a:latin typeface="Segoe UI Variable Text Light" pitchFamily="2" charset="0"/>
              </a:rPr>
              <a:t>, </a:t>
            </a:r>
            <a:r>
              <a:rPr lang="ru-RU" dirty="0" err="1">
                <a:latin typeface="Segoe UI Variable Text Light" pitchFamily="2" charset="0"/>
              </a:rPr>
              <a:t>вплив</a:t>
            </a:r>
            <a:endParaRPr lang="ru-RU" dirty="0">
              <a:latin typeface="Segoe UI Variable Text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Segoe UI Variable Text Light" pitchFamily="2" charset="0"/>
              </a:rPr>
              <a:t>Пояснюйте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вигоду</a:t>
            </a:r>
            <a:r>
              <a:rPr lang="ru-RU" dirty="0">
                <a:latin typeface="Segoe UI Variable Text Light" pitchFamily="2" charset="0"/>
              </a:rPr>
              <a:t>. Для кожного партнера — своя </a:t>
            </a:r>
            <a:r>
              <a:rPr lang="ru-RU" dirty="0" err="1">
                <a:latin typeface="Segoe UI Variable Text Light" pitchFamily="2" charset="0"/>
              </a:rPr>
              <a:t>користь</a:t>
            </a:r>
            <a:endParaRPr lang="ru-RU" dirty="0">
              <a:latin typeface="Segoe UI Variable Text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Segoe UI Variable Text Light" pitchFamily="2" charset="0"/>
              </a:rPr>
              <a:t>Використовуйте</a:t>
            </a:r>
            <a:r>
              <a:rPr lang="ru-RU" dirty="0">
                <a:latin typeface="Segoe UI Variable Text Light" pitchFamily="2" charset="0"/>
              </a:rPr>
              <a:t> “</a:t>
            </a:r>
            <a:r>
              <a:rPr lang="ru-RU" dirty="0" err="1">
                <a:latin typeface="Segoe UI Variable Text Light" pitchFamily="2" charset="0"/>
              </a:rPr>
              <a:t>живі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історії</a:t>
            </a:r>
            <a:r>
              <a:rPr lang="ru-RU" dirty="0">
                <a:latin typeface="Segoe UI Variable Text Light" pitchFamily="2" charset="0"/>
              </a:rPr>
              <a:t>”.</a:t>
            </a:r>
            <a:r>
              <a:rPr lang="ru-RU" dirty="0" err="1">
                <a:latin typeface="Segoe UI Variable Text Light" pitchFamily="2" charset="0"/>
              </a:rPr>
              <a:t>Приклади</a:t>
            </a:r>
            <a:r>
              <a:rPr lang="ru-RU" dirty="0">
                <a:latin typeface="Segoe UI Variable Text Light" pitchFamily="2" charset="0"/>
              </a:rPr>
              <a:t> з людей </a:t>
            </a:r>
            <a:r>
              <a:rPr lang="ru-RU" dirty="0" err="1">
                <a:latin typeface="Segoe UI Variable Text Light" pitchFamily="2" charset="0"/>
              </a:rPr>
              <a:t>громади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працюють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краще</a:t>
            </a:r>
            <a:r>
              <a:rPr lang="ru-RU" dirty="0">
                <a:latin typeface="Segoe UI Variable Text Light" pitchFamily="2" charset="0"/>
              </a:rPr>
              <a:t>, </a:t>
            </a:r>
            <a:r>
              <a:rPr lang="ru-RU" dirty="0" err="1">
                <a:latin typeface="Segoe UI Variable Text Light" pitchFamily="2" charset="0"/>
              </a:rPr>
              <a:t>ніж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звіти</a:t>
            </a:r>
            <a:r>
              <a:rPr lang="ru-RU" dirty="0">
                <a:latin typeface="Segoe UI Variable Text Light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Segoe UI Variable Text Light" pitchFamily="2" charset="0"/>
              </a:rPr>
              <a:t>Зустрічайтеся</a:t>
            </a:r>
            <a:r>
              <a:rPr lang="ru-RU" dirty="0">
                <a:latin typeface="Segoe UI Variable Text Light" pitchFamily="2" charset="0"/>
              </a:rPr>
              <a:t> офлайн, </a:t>
            </a:r>
            <a:r>
              <a:rPr lang="ru-RU" dirty="0" err="1">
                <a:latin typeface="Segoe UI Variable Text Light" pitchFamily="2" charset="0"/>
              </a:rPr>
              <a:t>телефонуйте</a:t>
            </a:r>
            <a:r>
              <a:rPr lang="ru-RU" dirty="0">
                <a:latin typeface="Segoe UI Variable Text Light" pitchFamily="2" charset="0"/>
              </a:rPr>
              <a:t>, питайте думку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Segoe UI Variable Text Light" pitchFamily="2" charset="0"/>
              </a:rPr>
              <a:t>Фіксуйте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домовленості</a:t>
            </a:r>
            <a:r>
              <a:rPr lang="ru-RU" dirty="0">
                <a:latin typeface="Segoe UI Variable Text Light" pitchFamily="2" charset="0"/>
              </a:rPr>
              <a:t>. </a:t>
            </a:r>
            <a:r>
              <a:rPr lang="ru-RU" dirty="0" err="1">
                <a:latin typeface="Segoe UI Variable Text Light" pitchFamily="2" charset="0"/>
              </a:rPr>
              <a:t>Короткі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протоколи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зустрічей</a:t>
            </a:r>
            <a:r>
              <a:rPr lang="ru-RU" dirty="0">
                <a:latin typeface="Segoe UI Variable Text Light" pitchFamily="2" charset="0"/>
              </a:rPr>
              <a:t>, </a:t>
            </a:r>
            <a:r>
              <a:rPr lang="ru-RU" dirty="0" err="1">
                <a:latin typeface="Segoe UI Variable Text Light" pitchFamily="2" charset="0"/>
              </a:rPr>
              <a:t>плани</a:t>
            </a:r>
            <a:r>
              <a:rPr lang="ru-RU" dirty="0">
                <a:latin typeface="Segoe UI Variable Text Light" pitchFamily="2" charset="0"/>
              </a:rPr>
              <a:t> </a:t>
            </a:r>
            <a:r>
              <a:rPr lang="ru-RU" dirty="0" err="1">
                <a:latin typeface="Segoe UI Variable Text Light" pitchFamily="2" charset="0"/>
              </a:rPr>
              <a:t>дій</a:t>
            </a:r>
            <a:r>
              <a:rPr lang="ru-RU" dirty="0">
                <a:latin typeface="Segoe UI Variable Text Light" pitchFamily="2" charset="0"/>
              </a:rPr>
              <a:t>, </a:t>
            </a:r>
            <a:r>
              <a:rPr lang="ru-RU" dirty="0" err="1">
                <a:latin typeface="Segoe UI Variable Text Light" pitchFamily="2" charset="0"/>
              </a:rPr>
              <a:t>спільні</a:t>
            </a:r>
            <a:r>
              <a:rPr lang="ru-RU" dirty="0">
                <a:latin typeface="Segoe UI Variable Text Light" pitchFamily="2" charset="0"/>
              </a:rPr>
              <a:t> пости у </a:t>
            </a:r>
            <a:r>
              <a:rPr lang="en-US" dirty="0">
                <a:latin typeface="Segoe UI Variable Text Light" pitchFamily="2" charset="0"/>
              </a:rPr>
              <a:t>Facebook.</a:t>
            </a:r>
            <a:endParaRPr lang="uk-UA" dirty="0">
              <a:latin typeface="Segoe UI Variable Text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Segoe UI Variable Text Light" pitchFamily="2" charset="0"/>
            </a:endParaRPr>
          </a:p>
          <a:p>
            <a:r>
              <a:rPr lang="en-US" dirty="0">
                <a:latin typeface="Segoe UI Variable Text Light" pitchFamily="2" charset="0"/>
              </a:rPr>
              <a:t> </a:t>
            </a:r>
            <a:r>
              <a:rPr lang="ru-RU" i="1" dirty="0">
                <a:latin typeface="Segoe UI Variable Text Light" pitchFamily="2" charset="0"/>
              </a:rPr>
              <a:t>На </a:t>
            </a:r>
            <a:r>
              <a:rPr lang="ru-RU" i="1" dirty="0" err="1">
                <a:latin typeface="Segoe UI Variable Text Light" pitchFamily="2" charset="0"/>
              </a:rPr>
              <a:t>форумі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учасники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зазначали</a:t>
            </a:r>
            <a:r>
              <a:rPr lang="ru-RU" i="1" dirty="0">
                <a:latin typeface="Segoe UI Variable Text Light" pitchFamily="2" charset="0"/>
              </a:rPr>
              <a:t>, </a:t>
            </a:r>
            <a:r>
              <a:rPr lang="ru-RU" i="1" dirty="0" err="1">
                <a:latin typeface="Segoe UI Variable Text Light" pitchFamily="2" charset="0"/>
              </a:rPr>
              <a:t>що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відкритий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діалог</a:t>
            </a:r>
            <a:r>
              <a:rPr lang="ru-RU" i="1" dirty="0">
                <a:latin typeface="Segoe UI Variable Text Light" pitchFamily="2" charset="0"/>
              </a:rPr>
              <a:t>, </a:t>
            </a:r>
            <a:r>
              <a:rPr lang="ru-RU" i="1" dirty="0" err="1">
                <a:latin typeface="Segoe UI Variable Text Light" pitchFamily="2" charset="0"/>
              </a:rPr>
              <a:t>неформальні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зустрічі</a:t>
            </a:r>
            <a:r>
              <a:rPr lang="ru-RU" i="1" dirty="0">
                <a:latin typeface="Segoe UI Variable Text Light" pitchFamily="2" charset="0"/>
              </a:rPr>
              <a:t> й </a:t>
            </a:r>
            <a:r>
              <a:rPr lang="ru-RU" i="1" dirty="0" err="1">
                <a:latin typeface="Segoe UI Variable Text Light" pitchFamily="2" charset="0"/>
              </a:rPr>
              <a:t>спільні</a:t>
            </a:r>
            <a:r>
              <a:rPr lang="ru-RU" i="1" dirty="0">
                <a:latin typeface="Segoe UI Variable Text Light" pitchFamily="2" charset="0"/>
              </a:rPr>
              <a:t> заходи </a:t>
            </a:r>
            <a:r>
              <a:rPr lang="ru-RU" i="1" dirty="0" err="1">
                <a:latin typeface="Segoe UI Variable Text Light" pitchFamily="2" charset="0"/>
              </a:rPr>
              <a:t>значно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підвищують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рівень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довіри</a:t>
            </a:r>
            <a:r>
              <a:rPr lang="ru-RU" i="1" dirty="0">
                <a:latin typeface="Segoe UI Variable Text Light" pitchFamily="2" charset="0"/>
              </a:rPr>
              <a:t> </a:t>
            </a:r>
            <a:r>
              <a:rPr lang="ru-RU" i="1" dirty="0" err="1">
                <a:latin typeface="Segoe UI Variable Text Light" pitchFamily="2" charset="0"/>
              </a:rPr>
              <a:t>між</a:t>
            </a:r>
            <a:r>
              <a:rPr lang="ru-RU" i="1" dirty="0">
                <a:latin typeface="Segoe UI Variable Text Light" pitchFamily="2" charset="0"/>
              </a:rPr>
              <a:t> секторами</a:t>
            </a:r>
            <a:endParaRPr lang="ru-UA" i="1" dirty="0">
              <a:latin typeface="Segoe UI Variable Tex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Шрифт, снимок экрана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456111-7B53-0DE5-48BE-3B69235E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20" y="0"/>
            <a:ext cx="7312785" cy="1480837"/>
          </a:xfrm>
          <a:prstGeom prst="rect">
            <a:avLst/>
          </a:prstGeom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ACEACF0-DB05-4D36-9383-86636305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1291472"/>
            <a:ext cx="10676658" cy="4147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Простий</a:t>
            </a: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шаблон для </a:t>
            </a:r>
            <a:r>
              <a:rPr lang="ru-RU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взаємодії</a:t>
            </a: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з </a:t>
            </a:r>
            <a:r>
              <a:rPr lang="ru-RU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владою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400" b="1" dirty="0">
                <a:latin typeface="Segoe UI Variable Text Light" pitchFamily="2" charset="0"/>
              </a:rPr>
              <a:t>Крок 1. </a:t>
            </a:r>
            <a:r>
              <a:rPr lang="ru-RU" sz="2400" dirty="0" err="1">
                <a:latin typeface="Segoe UI Variable Text Light" pitchFamily="2" charset="0"/>
              </a:rPr>
              <a:t>Підготовка</a:t>
            </a:r>
            <a:r>
              <a:rPr lang="ru-RU" sz="2400" dirty="0">
                <a:latin typeface="Segoe UI Variable Text Light" pitchFamily="2" charset="0"/>
              </a:rPr>
              <a:t>: </a:t>
            </a:r>
            <a:r>
              <a:rPr lang="ru-RU" sz="2400" dirty="0" err="1">
                <a:latin typeface="Segoe UI Variable Text Light" pitchFamily="2" charset="0"/>
              </a:rPr>
              <a:t>опис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проєкту</a:t>
            </a:r>
            <a:r>
              <a:rPr lang="ru-RU" sz="2400" dirty="0">
                <a:latin typeface="Segoe UI Variable Text Light" pitchFamily="2" charset="0"/>
              </a:rPr>
              <a:t> (</a:t>
            </a:r>
            <a:r>
              <a:rPr lang="ru-RU" sz="2400" dirty="0" err="1">
                <a:latin typeface="Segoe UI Variable Text Light" pitchFamily="2" charset="0"/>
              </a:rPr>
              <a:t>що</a:t>
            </a:r>
            <a:r>
              <a:rPr lang="ru-RU" sz="2400" dirty="0">
                <a:latin typeface="Segoe UI Variable Text Light" pitchFamily="2" charset="0"/>
              </a:rPr>
              <a:t> і для кого), </a:t>
            </a:r>
            <a:r>
              <a:rPr lang="ru-RU" sz="2400" dirty="0" err="1">
                <a:latin typeface="Segoe UI Variable Text Light" pitchFamily="2" charset="0"/>
              </a:rPr>
              <a:t>короткі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дані</a:t>
            </a:r>
            <a:r>
              <a:rPr lang="ru-RU" sz="2400" dirty="0">
                <a:latin typeface="Segoe UI Variable Text Light" pitchFamily="2" charset="0"/>
              </a:rPr>
              <a:t>: бюджет, </a:t>
            </a:r>
            <a:r>
              <a:rPr lang="ru-RU" sz="2400" dirty="0" err="1">
                <a:latin typeface="Segoe UI Variable Text Light" pitchFamily="2" charset="0"/>
              </a:rPr>
              <a:t>кількість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учасників</a:t>
            </a:r>
            <a:r>
              <a:rPr lang="ru-RU" sz="2400" dirty="0">
                <a:latin typeface="Segoe UI Variable Text Light" pitchFamily="2" charset="0"/>
              </a:rPr>
              <a:t>, </a:t>
            </a:r>
            <a:r>
              <a:rPr lang="ru-RU" sz="2400" dirty="0" err="1">
                <a:latin typeface="Segoe UI Variable Text Light" pitchFamily="2" charset="0"/>
              </a:rPr>
              <a:t>термін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реалізації</a:t>
            </a:r>
            <a:r>
              <a:rPr lang="ru-RU" sz="2400" dirty="0">
                <a:latin typeface="Segoe UI Variable Text Light" pitchFamily="2" charset="0"/>
              </a:rPr>
              <a:t> та </a:t>
            </a:r>
            <a:r>
              <a:rPr lang="ru-RU" sz="2400" dirty="0" err="1">
                <a:latin typeface="Segoe UI Variable Text Light" pitchFamily="2" charset="0"/>
              </a:rPr>
              <a:t>очікуваний</a:t>
            </a:r>
            <a:r>
              <a:rPr lang="ru-RU" sz="2400" dirty="0">
                <a:latin typeface="Segoe UI Variable Text Light" pitchFamily="2" charset="0"/>
              </a:rPr>
              <a:t> результат для </a:t>
            </a:r>
            <a:r>
              <a:rPr lang="ru-RU" sz="2400" dirty="0" err="1">
                <a:latin typeface="Segoe UI Variable Text Light" pitchFamily="2" charset="0"/>
              </a:rPr>
              <a:t>громади</a:t>
            </a:r>
            <a:r>
              <a:rPr lang="ru-RU" sz="2400" dirty="0">
                <a:latin typeface="Segoe UI Variable Text Light" pitchFamily="2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latin typeface="Segoe UI Variable Text Light" pitchFamily="2" charset="0"/>
              </a:rPr>
              <a:t>Крок 2.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Зустріч</a:t>
            </a:r>
            <a:r>
              <a:rPr lang="ru-RU" sz="2400" dirty="0">
                <a:latin typeface="Segoe UI Variable Text Light" pitchFamily="2" charset="0"/>
              </a:rPr>
              <a:t>: </a:t>
            </a:r>
            <a:r>
              <a:rPr lang="ru-RU" sz="2400" dirty="0" err="1">
                <a:latin typeface="Segoe UI Variable Text Light" pitchFamily="2" charset="0"/>
              </a:rPr>
              <a:t>представте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ідею</a:t>
            </a:r>
            <a:r>
              <a:rPr lang="ru-RU" sz="2400" dirty="0">
                <a:latin typeface="Segoe UI Variable Text Light" pitchFamily="2" charset="0"/>
              </a:rPr>
              <a:t> у </a:t>
            </a:r>
            <a:r>
              <a:rPr lang="ru-RU" sz="2400" dirty="0" err="1">
                <a:latin typeface="Segoe UI Variable Text Light" pitchFamily="2" charset="0"/>
              </a:rPr>
              <a:t>форматі</a:t>
            </a:r>
            <a:r>
              <a:rPr lang="ru-RU" sz="2400" dirty="0">
                <a:latin typeface="Segoe UI Variable Text Light" pitchFamily="2" charset="0"/>
              </a:rPr>
              <a:t> “</a:t>
            </a:r>
            <a:r>
              <a:rPr lang="ru-RU" sz="2400" dirty="0" err="1">
                <a:latin typeface="Segoe UI Variable Text Light" pitchFamily="2" charset="0"/>
              </a:rPr>
              <a:t>вигода</a:t>
            </a:r>
            <a:r>
              <a:rPr lang="ru-RU" sz="2400" dirty="0">
                <a:latin typeface="Segoe UI Variable Text Light" pitchFamily="2" charset="0"/>
              </a:rPr>
              <a:t> + </a:t>
            </a:r>
            <a:r>
              <a:rPr lang="ru-RU" sz="2400" dirty="0" err="1">
                <a:latin typeface="Segoe UI Variable Text Light" pitchFamily="2" charset="0"/>
              </a:rPr>
              <a:t>історія</a:t>
            </a:r>
            <a:r>
              <a:rPr lang="ru-RU" sz="2400" dirty="0">
                <a:latin typeface="Segoe UI Variable Text Light" pitchFamily="2" charset="0"/>
              </a:rPr>
              <a:t>”.</a:t>
            </a:r>
            <a:r>
              <a:rPr lang="ru-RU" sz="2400" dirty="0" err="1">
                <a:latin typeface="Segoe UI Variable Text Light" pitchFamily="2" charset="0"/>
              </a:rPr>
              <a:t>Вкажіть</a:t>
            </a:r>
            <a:r>
              <a:rPr lang="ru-RU" sz="2400" dirty="0">
                <a:latin typeface="Segoe UI Variable Text Light" pitchFamily="2" charset="0"/>
              </a:rPr>
              <a:t>, як </a:t>
            </a:r>
            <a:r>
              <a:rPr lang="ru-RU" sz="2400" dirty="0" err="1">
                <a:latin typeface="Segoe UI Variable Text Light" pitchFamily="2" charset="0"/>
              </a:rPr>
              <a:t>ініціатива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підсилює</a:t>
            </a:r>
            <a:r>
              <a:rPr lang="ru-RU" sz="2400" dirty="0">
                <a:latin typeface="Segoe UI Variable Text Light" pitchFamily="2" charset="0"/>
              </a:rPr>
              <a:t> роботу </a:t>
            </a:r>
            <a:r>
              <a:rPr lang="ru-RU" sz="2400" dirty="0" err="1">
                <a:latin typeface="Segoe UI Variable Text Light" pitchFamily="2" charset="0"/>
              </a:rPr>
              <a:t>громади</a:t>
            </a:r>
            <a:r>
              <a:rPr lang="ru-RU" sz="2400" dirty="0">
                <a:latin typeface="Segoe UI Variable Text Light" pitchFamily="2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latin typeface="Segoe UI Variable Text Light" pitchFamily="2" charset="0"/>
              </a:rPr>
              <a:t>Крок 3.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Після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зустрічі</a:t>
            </a:r>
            <a:r>
              <a:rPr lang="ru-RU" sz="2400" dirty="0">
                <a:latin typeface="Segoe UI Variable Text Light" pitchFamily="2" charset="0"/>
              </a:rPr>
              <a:t>: </a:t>
            </a:r>
            <a:r>
              <a:rPr lang="ru-RU" sz="2400" dirty="0" err="1">
                <a:latin typeface="Segoe UI Variable Text Light" pitchFamily="2" charset="0"/>
              </a:rPr>
              <a:t>надішліть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коротке</a:t>
            </a:r>
            <a:r>
              <a:rPr lang="ru-RU" sz="2400" dirty="0">
                <a:latin typeface="Segoe UI Variable Text Light" pitchFamily="2" charset="0"/>
              </a:rPr>
              <a:t> резюме </a:t>
            </a:r>
            <a:r>
              <a:rPr lang="ru-RU" sz="2400" dirty="0" err="1">
                <a:latin typeface="Segoe UI Variable Text Light" pitchFamily="2" charset="0"/>
              </a:rPr>
              <a:t>домовленостей</a:t>
            </a:r>
            <a:r>
              <a:rPr lang="ru-RU" sz="2400" dirty="0">
                <a:latin typeface="Segoe UI Variable Text Light" pitchFamily="2" charset="0"/>
              </a:rPr>
              <a:t>. </a:t>
            </a:r>
            <a:r>
              <a:rPr lang="ru-RU" sz="2400" dirty="0" err="1">
                <a:latin typeface="Segoe UI Variable Text Light" pitchFamily="2" charset="0"/>
              </a:rPr>
              <a:t>Підтримуйте</a:t>
            </a:r>
            <a:r>
              <a:rPr lang="ru-RU" sz="2400" dirty="0">
                <a:latin typeface="Segoe UI Variable Text Light" pitchFamily="2" charset="0"/>
              </a:rPr>
              <a:t> контакт через </a:t>
            </a:r>
            <a:r>
              <a:rPr lang="ru-RU" sz="2400" dirty="0" err="1">
                <a:latin typeface="Segoe UI Variable Text Light" pitchFamily="2" charset="0"/>
              </a:rPr>
              <a:t>месенджер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або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короткі</a:t>
            </a:r>
            <a:r>
              <a:rPr lang="ru-RU" sz="2400" dirty="0">
                <a:latin typeface="Segoe UI Variable Text Light" pitchFamily="2" charset="0"/>
              </a:rPr>
              <a:t> </a:t>
            </a:r>
            <a:r>
              <a:rPr lang="ru-RU" sz="2400" dirty="0" err="1">
                <a:latin typeface="Segoe UI Variable Text Light" pitchFamily="2" charset="0"/>
              </a:rPr>
              <a:t>апдейти</a:t>
            </a:r>
            <a:endParaRPr lang="ru-UA" sz="2400" dirty="0">
              <a:latin typeface="Segoe UI Variable Text Ligh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0F19EB-DA83-4B7C-84A4-5CA095481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867" y="4022888"/>
            <a:ext cx="4249133" cy="28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Шрифт, снимок экрана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3EFF7E8-32A9-D1B6-A91E-79E832E23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41" y="-4157"/>
            <a:ext cx="7332877" cy="148490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8A5196-350F-FDDF-027A-3FCE7C47356E}"/>
              </a:ext>
            </a:extLst>
          </p:cNvPr>
          <p:cNvSpPr txBox="1"/>
          <p:nvPr/>
        </p:nvSpPr>
        <p:spPr>
          <a:xfrm>
            <a:off x="289560" y="1567832"/>
            <a:ext cx="1168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65904-D96E-408E-BE89-2FA0F2FD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10378109" cy="13810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Практичний</a:t>
            </a:r>
            <a:r>
              <a:rPr lang="ru-RU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приклад</a:t>
            </a:r>
            <a:endParaRPr lang="ru-UA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C2374F-7CD1-416D-B805-AFD35B5EFE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455" r="7455"/>
          <a:stretch>
            <a:fillRect/>
          </a:stretch>
        </p:blipFill>
        <p:spPr>
          <a:xfrm>
            <a:off x="7004114" y="2092751"/>
            <a:ext cx="4348097" cy="377623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2EE0850-4701-4871-98D9-93E921F4A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9152" y="2299582"/>
            <a:ext cx="5674134" cy="381158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>
                <a:latin typeface="Segoe UI Variable Text Light" pitchFamily="2" charset="0"/>
              </a:rPr>
              <a:t>Під</a:t>
            </a:r>
            <a:r>
              <a:rPr lang="ru-RU" sz="1800" dirty="0">
                <a:latin typeface="Segoe UI Variable Text Light" pitchFamily="2" charset="0"/>
              </a:rPr>
              <a:t> час </a:t>
            </a:r>
            <a:r>
              <a:rPr lang="ru-RU" sz="1800" dirty="0" err="1">
                <a:latin typeface="Segoe UI Variable Text Light" pitchFamily="2" charset="0"/>
              </a:rPr>
              <a:t>створення</a:t>
            </a:r>
            <a:r>
              <a:rPr lang="ru-RU" sz="1800" dirty="0">
                <a:latin typeface="Segoe UI Variable Text Light" pitchFamily="2" charset="0"/>
              </a:rPr>
              <a:t> Центру </a:t>
            </a:r>
            <a:r>
              <a:rPr lang="ru-RU" sz="1800" dirty="0" err="1">
                <a:latin typeface="Segoe UI Variable Text Light" pitchFamily="2" charset="0"/>
              </a:rPr>
              <a:t>життєстійкості</a:t>
            </a:r>
            <a:r>
              <a:rPr lang="ru-RU" sz="1800" dirty="0">
                <a:latin typeface="Segoe UI Variable Text Light" pitchFamily="2" charset="0"/>
              </a:rPr>
              <a:t> у </a:t>
            </a:r>
            <a:r>
              <a:rPr lang="ru-RU" sz="1800" dirty="0" err="1">
                <a:latin typeface="Segoe UI Variable Text Light" pitchFamily="2" charset="0"/>
              </a:rPr>
              <a:t>партнерів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виникли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побоювання</a:t>
            </a:r>
            <a:r>
              <a:rPr lang="ru-RU" sz="1800" dirty="0">
                <a:latin typeface="Segoe UI Variable Text Light" pitchFamily="2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Segoe UI Variable Text Light" pitchFamily="2" charset="0"/>
              </a:rPr>
              <a:t>Голова </a:t>
            </a:r>
            <a:r>
              <a:rPr lang="ru-RU" sz="1800" dirty="0" err="1">
                <a:latin typeface="Segoe UI Variable Text Light" pitchFamily="2" charset="0"/>
              </a:rPr>
              <a:t>громади</a:t>
            </a:r>
            <a:r>
              <a:rPr lang="ru-RU" sz="1800" dirty="0">
                <a:latin typeface="Segoe UI Variable Text Light" pitchFamily="2" charset="0"/>
              </a:rPr>
              <a:t> — </a:t>
            </a:r>
            <a:r>
              <a:rPr lang="ru-RU" sz="1800" dirty="0" err="1">
                <a:latin typeface="Segoe UI Variable Text Light" pitchFamily="2" charset="0"/>
              </a:rPr>
              <a:t>чи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вистачить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фахівців</a:t>
            </a:r>
            <a:r>
              <a:rPr lang="ru-RU" sz="1800" dirty="0">
                <a:latin typeface="Segoe UI Variable Text Light" pitchFamily="2" charset="0"/>
              </a:rPr>
              <a:t> і </a:t>
            </a:r>
            <a:r>
              <a:rPr lang="ru-RU" sz="1800" dirty="0" err="1">
                <a:latin typeface="Segoe UI Variable Text Light" pitchFamily="2" charset="0"/>
              </a:rPr>
              <a:t>ресурсів</a:t>
            </a:r>
            <a:endParaRPr lang="ru-RU" sz="1800" dirty="0">
              <a:latin typeface="Segoe UI Variable Text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Segoe UI Variable Text Light" pitchFamily="2" charset="0"/>
              </a:rPr>
              <a:t>УСЗН — </a:t>
            </a:r>
            <a:r>
              <a:rPr lang="ru-RU" sz="1800" dirty="0" err="1">
                <a:latin typeface="Segoe UI Variable Text Light" pitchFamily="2" charset="0"/>
              </a:rPr>
              <a:t>що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навантаження</a:t>
            </a:r>
            <a:r>
              <a:rPr lang="ru-RU" sz="1800" dirty="0">
                <a:latin typeface="Segoe UI Variable Text Light" pitchFamily="2" charset="0"/>
              </a:rPr>
              <a:t> на систему </a:t>
            </a:r>
            <a:r>
              <a:rPr lang="ru-RU" sz="1800" dirty="0" err="1">
                <a:latin typeface="Segoe UI Variable Text Light" pitchFamily="2" charset="0"/>
              </a:rPr>
              <a:t>зросте</a:t>
            </a:r>
            <a:endParaRPr lang="ru-RU" sz="1800" dirty="0">
              <a:latin typeface="Segoe UI Variable Text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Segoe UI Variable Text Light" pitchFamily="2" charset="0"/>
              </a:rPr>
              <a:t>Мешканці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громади</a:t>
            </a:r>
            <a:r>
              <a:rPr lang="ru-RU" sz="1800" dirty="0">
                <a:latin typeface="Segoe UI Variable Text Light" pitchFamily="2" charset="0"/>
              </a:rPr>
              <a:t> не </a:t>
            </a:r>
            <a:r>
              <a:rPr lang="ru-RU" sz="1800" dirty="0" err="1">
                <a:latin typeface="Segoe UI Variable Text Light" pitchFamily="2" charset="0"/>
              </a:rPr>
              <a:t>розуміли</a:t>
            </a:r>
            <a:r>
              <a:rPr lang="ru-RU" sz="1800" dirty="0">
                <a:latin typeface="Segoe UI Variable Text Light" pitchFamily="2" charset="0"/>
              </a:rPr>
              <a:t>, </a:t>
            </a:r>
            <a:r>
              <a:rPr lang="ru-RU" sz="1800" dirty="0" err="1">
                <a:latin typeface="Segoe UI Variable Text Light" pitchFamily="2" charset="0"/>
              </a:rPr>
              <a:t>що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це</a:t>
            </a:r>
            <a:r>
              <a:rPr lang="ru-RU" sz="1800" dirty="0">
                <a:latin typeface="Segoe UI Variable Text Light" pitchFamily="2" charset="0"/>
              </a:rPr>
              <a:t> за </a:t>
            </a:r>
            <a:r>
              <a:rPr lang="ru-RU" sz="1800" dirty="0" err="1">
                <a:latin typeface="Segoe UI Variable Text Light" pitchFamily="2" charset="0"/>
              </a:rPr>
              <a:t>проєкт</a:t>
            </a:r>
            <a:r>
              <a:rPr lang="ru-RU" sz="1800" dirty="0">
                <a:latin typeface="Segoe UI Variable Text Light" pitchFamily="2" charset="0"/>
              </a:rPr>
              <a:t> і для </a:t>
            </a:r>
            <a:r>
              <a:rPr lang="ru-RU" sz="1800" dirty="0" err="1">
                <a:latin typeface="Segoe UI Variable Text Light" pitchFamily="2" charset="0"/>
              </a:rPr>
              <a:t>чого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він:боялися</a:t>
            </a:r>
            <a:r>
              <a:rPr lang="ru-RU" sz="1800" dirty="0">
                <a:latin typeface="Segoe UI Variable Text Light" pitchFamily="2" charset="0"/>
              </a:rPr>
              <a:t> формальностей і не </a:t>
            </a:r>
            <a:r>
              <a:rPr lang="ru-RU" sz="1800" dirty="0" err="1">
                <a:latin typeface="Segoe UI Variable Text Light" pitchFamily="2" charset="0"/>
              </a:rPr>
              <a:t>вірили</a:t>
            </a:r>
            <a:r>
              <a:rPr lang="ru-RU" sz="1800" dirty="0">
                <a:latin typeface="Segoe UI Variable Text Light" pitchFamily="2" charset="0"/>
              </a:rPr>
              <a:t> у </a:t>
            </a:r>
            <a:r>
              <a:rPr lang="ru-RU" sz="1800" dirty="0" err="1">
                <a:latin typeface="Segoe UI Variable Text Light" pitchFamily="2" charset="0"/>
              </a:rPr>
              <a:t>реальні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зміни</a:t>
            </a:r>
            <a:endParaRPr lang="ru-RU" sz="1800" dirty="0">
              <a:latin typeface="Segoe UI Variable Text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Segoe UI Variable Text Light" pitchFamily="2" charset="0"/>
              </a:rPr>
              <a:t>Фахівці</a:t>
            </a:r>
            <a:r>
              <a:rPr lang="ru-RU" sz="1800" dirty="0">
                <a:latin typeface="Segoe UI Variable Text Light" pitchFamily="2" charset="0"/>
              </a:rPr>
              <a:t> на </a:t>
            </a:r>
            <a:r>
              <a:rPr lang="ru-RU" sz="1800" dirty="0" err="1">
                <a:latin typeface="Segoe UI Variable Text Light" pitchFamily="2" charset="0"/>
              </a:rPr>
              <a:t>місцях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хвилювалися</a:t>
            </a:r>
            <a:r>
              <a:rPr lang="ru-RU" sz="1800" dirty="0">
                <a:latin typeface="Segoe UI Variable Text Light" pitchFamily="2" charset="0"/>
              </a:rPr>
              <a:t>, </a:t>
            </a:r>
            <a:r>
              <a:rPr lang="ru-RU" sz="1800" dirty="0" err="1">
                <a:latin typeface="Segoe UI Variable Text Light" pitchFamily="2" charset="0"/>
              </a:rPr>
              <a:t>що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ініціатива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перетвориться</a:t>
            </a:r>
            <a:r>
              <a:rPr lang="ru-RU" sz="1800" dirty="0">
                <a:latin typeface="Segoe UI Variable Text Light" pitchFamily="2" charset="0"/>
              </a:rPr>
              <a:t> на контроль, а не </a:t>
            </a:r>
            <a:r>
              <a:rPr lang="ru-RU" sz="1800" dirty="0" err="1">
                <a:latin typeface="Segoe UI Variable Text Light" pitchFamily="2" charset="0"/>
              </a:rPr>
              <a:t>підтримку</a:t>
            </a:r>
            <a:r>
              <a:rPr lang="ru-RU" sz="1800" dirty="0">
                <a:latin typeface="Segoe UI Variable Text Light" pitchFamily="2" charset="0"/>
              </a:rPr>
              <a:t>.</a:t>
            </a:r>
          </a:p>
          <a:p>
            <a:r>
              <a:rPr lang="ru-RU" sz="1800" dirty="0" err="1">
                <a:latin typeface="Segoe UI Variable Text Light" pitchFamily="2" charset="0"/>
              </a:rPr>
              <a:t>Після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відкритої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зустрічі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всі</a:t>
            </a:r>
            <a:r>
              <a:rPr lang="ru-RU" sz="1800" dirty="0">
                <a:latin typeface="Segoe UI Variable Text Light" pitchFamily="2" charset="0"/>
              </a:rPr>
              <a:t> проговорили страхи, </a:t>
            </a:r>
            <a:r>
              <a:rPr lang="ru-RU" sz="1800" dirty="0" err="1">
                <a:latin typeface="Segoe UI Variable Text Light" pitchFamily="2" charset="0"/>
              </a:rPr>
              <a:t>домовилися</a:t>
            </a:r>
            <a:r>
              <a:rPr lang="ru-RU" sz="1800" dirty="0">
                <a:latin typeface="Segoe UI Variable Text Light" pitchFamily="2" charset="0"/>
              </a:rPr>
              <a:t> про </a:t>
            </a:r>
            <a:r>
              <a:rPr lang="ru-RU" sz="1800" dirty="0" err="1">
                <a:latin typeface="Segoe UI Variable Text Light" pitchFamily="2" charset="0"/>
              </a:rPr>
              <a:t>спільну</a:t>
            </a:r>
            <a:r>
              <a:rPr lang="ru-RU" sz="1800" dirty="0">
                <a:latin typeface="Segoe UI Variable Text Light" pitchFamily="2" charset="0"/>
              </a:rPr>
              <a:t> </a:t>
            </a:r>
            <a:r>
              <a:rPr lang="ru-RU" sz="1800" dirty="0" err="1">
                <a:latin typeface="Segoe UI Variable Text Light" pitchFamily="2" charset="0"/>
              </a:rPr>
              <a:t>дію</a:t>
            </a:r>
            <a:r>
              <a:rPr lang="ru-RU" sz="1800" dirty="0">
                <a:latin typeface="Segoe UI Variable Text Light" pitchFamily="2" charset="0"/>
              </a:rPr>
              <a:t> й </a:t>
            </a:r>
            <a:r>
              <a:rPr lang="ru-RU" sz="1800" dirty="0" err="1">
                <a:latin typeface="Segoe UI Variable Text Light" pitchFamily="2" charset="0"/>
              </a:rPr>
              <a:t>підписали</a:t>
            </a:r>
            <a:r>
              <a:rPr lang="ru-RU" sz="1800" dirty="0">
                <a:latin typeface="Segoe UI Variable Text Light" pitchFamily="2" charset="0"/>
              </a:rPr>
              <a:t> меморандум</a:t>
            </a:r>
          </a:p>
          <a:p>
            <a:r>
              <a:rPr lang="ru-RU" sz="1800" b="1" dirty="0" err="1">
                <a:latin typeface="Segoe UI Variable Text Light" pitchFamily="2" charset="0"/>
              </a:rPr>
              <a:t>Найголовніше</a:t>
            </a:r>
            <a:r>
              <a:rPr lang="ru-RU" sz="1800" b="1" dirty="0">
                <a:latin typeface="Segoe UI Variable Text Light" pitchFamily="2" charset="0"/>
              </a:rPr>
              <a:t> — </a:t>
            </a:r>
            <a:r>
              <a:rPr lang="ru-RU" sz="1800" b="1" dirty="0" err="1">
                <a:latin typeface="Segoe UI Variable Text Light" pitchFamily="2" charset="0"/>
              </a:rPr>
              <a:t>підтримку</a:t>
            </a:r>
            <a:r>
              <a:rPr lang="ru-RU" sz="1800" b="1" dirty="0">
                <a:latin typeface="Segoe UI Variable Text Light" pitchFamily="2" charset="0"/>
              </a:rPr>
              <a:t> </a:t>
            </a:r>
            <a:r>
              <a:rPr lang="ru-RU" sz="1800" b="1" dirty="0" err="1">
                <a:latin typeface="Segoe UI Variable Text Light" pitchFamily="2" charset="0"/>
              </a:rPr>
              <a:t>отримали</a:t>
            </a:r>
            <a:r>
              <a:rPr lang="ru-RU" sz="1800" b="1" dirty="0">
                <a:latin typeface="Segoe UI Variable Text Light" pitchFamily="2" charset="0"/>
              </a:rPr>
              <a:t> </a:t>
            </a:r>
            <a:r>
              <a:rPr lang="ru-RU" sz="1800" b="1" dirty="0" err="1">
                <a:latin typeface="Segoe UI Variable Text Light" pitchFamily="2" charset="0"/>
              </a:rPr>
              <a:t>мешканці</a:t>
            </a:r>
            <a:r>
              <a:rPr lang="ru-RU" sz="1800" b="1" dirty="0">
                <a:latin typeface="Segoe UI Variable Text Light" pitchFamily="2" charset="0"/>
              </a:rPr>
              <a:t> </a:t>
            </a:r>
            <a:r>
              <a:rPr lang="ru-RU" sz="1800" b="1" dirty="0" err="1">
                <a:latin typeface="Segoe UI Variable Text Light" pitchFamily="2" charset="0"/>
              </a:rPr>
              <a:t>громади</a:t>
            </a:r>
            <a:r>
              <a:rPr lang="ru-RU" sz="1800" b="1" dirty="0">
                <a:latin typeface="Segoe UI Variable Text Light" pitchFamily="2" charset="0"/>
              </a:rPr>
              <a:t>, </a:t>
            </a:r>
            <a:r>
              <a:rPr lang="ru-RU" sz="1800" b="1" dirty="0" err="1">
                <a:latin typeface="Segoe UI Variable Text Light" pitchFamily="2" charset="0"/>
              </a:rPr>
              <a:t>які</a:t>
            </a:r>
            <a:r>
              <a:rPr lang="ru-RU" sz="1800" b="1" dirty="0">
                <a:latin typeface="Segoe UI Variable Text Light" pitchFamily="2" charset="0"/>
              </a:rPr>
              <a:t> </a:t>
            </a:r>
            <a:r>
              <a:rPr lang="ru-RU" sz="1800" b="1" dirty="0" err="1">
                <a:latin typeface="Segoe UI Variable Text Light" pitchFamily="2" charset="0"/>
              </a:rPr>
              <a:t>тепер</a:t>
            </a:r>
            <a:r>
              <a:rPr lang="ru-RU" sz="1800" b="1" dirty="0">
                <a:latin typeface="Segoe UI Variable Text Light" pitchFamily="2" charset="0"/>
              </a:rPr>
              <a:t> </a:t>
            </a:r>
            <a:r>
              <a:rPr lang="ru-RU" sz="1800" b="1" dirty="0" err="1">
                <a:latin typeface="Segoe UI Variable Text Light" pitchFamily="2" charset="0"/>
              </a:rPr>
              <a:t>мають</a:t>
            </a:r>
            <a:r>
              <a:rPr lang="ru-RU" sz="1800" b="1" dirty="0">
                <a:latin typeface="Segoe UI Variable Text Light" pitchFamily="2" charset="0"/>
              </a:rPr>
              <a:t> </a:t>
            </a:r>
            <a:r>
              <a:rPr lang="ru-RU" sz="1800" b="1" dirty="0" err="1">
                <a:latin typeface="Segoe UI Variable Text Light" pitchFamily="2" charset="0"/>
              </a:rPr>
              <a:t>простір</a:t>
            </a:r>
            <a:r>
              <a:rPr lang="ru-RU" sz="1800" b="1" dirty="0">
                <a:latin typeface="Segoe UI Variable Text Light" pitchFamily="2" charset="0"/>
              </a:rPr>
              <a:t>, де </a:t>
            </a:r>
            <a:r>
              <a:rPr lang="ru-RU" sz="1800" b="1" dirty="0" err="1">
                <a:latin typeface="Segoe UI Variable Text Light" pitchFamily="2" charset="0"/>
              </a:rPr>
              <a:t>їх</a:t>
            </a:r>
            <a:r>
              <a:rPr lang="ru-RU" sz="1800" b="1" dirty="0">
                <a:latin typeface="Segoe UI Variable Text Light" pitchFamily="2" charset="0"/>
              </a:rPr>
              <a:t> </a:t>
            </a:r>
            <a:r>
              <a:rPr lang="ru-RU" sz="1800" b="1" dirty="0" err="1">
                <a:latin typeface="Segoe UI Variable Text Light" pitchFamily="2" charset="0"/>
              </a:rPr>
              <a:t>чують</a:t>
            </a:r>
            <a:r>
              <a:rPr lang="ru-RU" sz="1800" b="1" dirty="0">
                <a:latin typeface="Segoe UI Variable Text Light" pitchFamily="2" charset="0"/>
              </a:rPr>
              <a:t> і </a:t>
            </a:r>
            <a:r>
              <a:rPr lang="ru-RU" sz="1800" b="1" dirty="0" err="1">
                <a:latin typeface="Segoe UI Variable Text Light" pitchFamily="2" charset="0"/>
              </a:rPr>
              <a:t>допомагають</a:t>
            </a:r>
            <a:r>
              <a:rPr lang="ru-RU" sz="1800" b="1" dirty="0">
                <a:latin typeface="Segoe UI Variable Text Light" pitchFamily="2" charset="0"/>
              </a:rPr>
              <a:t>.</a:t>
            </a:r>
            <a:endParaRPr lang="ru-UA" sz="1800" b="1" dirty="0">
              <a:latin typeface="Segoe UI Variable Tex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0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Шрифт, снимок экрана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C61E6C3-EF76-932A-6097-C66CF872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20" y="0"/>
            <a:ext cx="7312785" cy="1480837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545D0-D192-3376-7BA6-3151931FBE78}"/>
              </a:ext>
            </a:extLst>
          </p:cNvPr>
          <p:cNvSpPr txBox="1"/>
          <p:nvPr/>
        </p:nvSpPr>
        <p:spPr>
          <a:xfrm>
            <a:off x="320040" y="1997839"/>
            <a:ext cx="11643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3CA7F1-C40C-446D-887A-AA0DFE39B18B}"/>
              </a:ext>
            </a:extLst>
          </p:cNvPr>
          <p:cNvSpPr txBox="1"/>
          <p:nvPr/>
        </p:nvSpPr>
        <p:spPr>
          <a:xfrm>
            <a:off x="527901" y="1534143"/>
            <a:ext cx="1086910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ЧЕСНІСТЬ і ВІДКРИТИЙ ДІАЛОГ 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—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це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валюта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довіри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на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якій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тримаються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всі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партнерства. Не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бійтеся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говорити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про складне —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саме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це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будує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справжні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зв’язки</a:t>
            </a:r>
            <a:r>
              <a:rPr lang="ru-RU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  <a:endParaRPr lang="ru-UA" sz="2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978D83-EAFA-495F-B95C-C6EA5E9B5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0088"/>
            <a:ext cx="4130826" cy="267721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EE9E765-B69E-4764-89D4-5E3E7DBEC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826" y="3194751"/>
            <a:ext cx="4124106" cy="27499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CCBE9C9-7EB3-4EA0-94CA-3B24085E3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653" y="4035459"/>
            <a:ext cx="3930347" cy="28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05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646</Words>
  <Application>Microsoft Office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Segoe UI Semibold</vt:lpstr>
      <vt:lpstr>Segoe UI Variable Text Light</vt:lpstr>
      <vt:lpstr>Times New Roman</vt:lpstr>
      <vt:lpstr>Wingdings</vt:lpstr>
      <vt:lpstr>Тема Office</vt:lpstr>
      <vt:lpstr>Лист Microsoft Excel</vt:lpstr>
      <vt:lpstr>Як будувати партнерства в громаді  Практичний гайд для активних громад, влади, бізнесу і надавачів послуг (створено на основі напрацювань форуму “Горизонтальні зв’язки: взаємодія, що відновлює” та аналітичного звіту про бар’єри у комунікації між громадами та стейкхолдерами)</vt:lpstr>
      <vt:lpstr>Презентация PowerPoint</vt:lpstr>
      <vt:lpstr>Хто ваші ключові партнери і що їм важливо</vt:lpstr>
      <vt:lpstr>Чого вони можуть боятися</vt:lpstr>
      <vt:lpstr>Презентация PowerPoint</vt:lpstr>
      <vt:lpstr>Презентация PowerPoint</vt:lpstr>
      <vt:lpstr>Практичний приклад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АНАЛІТИЧНИЙ ЗВІТ ЗА РЕЗУЛЬТАТАМИ ОПИТУВАННЯ ГРОМАД ЩОДО БАР’ЄРІВ У КОМУНІКАЦІЇ ЗІ СТЕЙКХОЛДЕРАМИ</dc:title>
  <dc:creator>Office</dc:creator>
  <cp:lastModifiedBy>Владислав Жиляєв</cp:lastModifiedBy>
  <cp:revision>4</cp:revision>
  <dcterms:created xsi:type="dcterms:W3CDTF">2025-10-17T09:57:28Z</dcterms:created>
  <dcterms:modified xsi:type="dcterms:W3CDTF">2025-10-30T16:31:19Z</dcterms:modified>
</cp:coreProperties>
</file>