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90"/>
    <p:restoredTop sz="94733"/>
  </p:normalViewPr>
  <p:slideViewPr>
    <p:cSldViewPr snapToGrid="0">
      <p:cViewPr varScale="1">
        <p:scale>
          <a:sx n="81" d="100"/>
          <a:sy n="81" d="100"/>
        </p:scale>
        <p:origin x="31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9D5D3-AF7C-E044-BF80-A95405D424FA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C2007-D356-2E43-A4D2-CD3B36DDFDF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80848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6C2007-D356-2E43-A4D2-CD3B36DDFDF7}" type="slidenum">
              <a:rPr lang="ru-UA" smtClean="0"/>
              <a:t>4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41345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CD68A4-C1F2-58BA-BFD7-5DD379A5C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A5D9072-266D-163F-65FC-A51692942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F50844-9410-D70B-9389-68D5812EE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E17525-60C1-3150-AE2F-12C65EBC2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813F30-01A5-E2E0-C889-9B062D8C9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477523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2FB7F-C3E6-50CC-FD55-319A67045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B1FCEF-F1E9-DF4C-EDFE-E39A540D7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82385F-BA91-B7DF-0494-838C93F79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0193DE-20EC-382E-29D6-4BD6A8619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5E8577-B6E2-BB4A-D14E-F6C0B67B7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5677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63B8CC-AC92-3C07-5020-EE02DDD49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2340E7-CE08-E968-A078-708157EF4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B96D83-D92B-01AD-9E9C-AEC1E4FBC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75EC84-5DEE-447F-A03F-AE2B7B07B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13032E-F22F-E0CD-970B-1FC816AA8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543151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E49DA-45DA-4FAB-4337-B129C4AE4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2ECB13-8925-2DC3-9127-314E0507C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BEDA2F-2C40-4058-20FD-081A75016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29ADEE-C230-D997-8069-436B95C4D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F28812-1D0A-23DE-17C5-AD564F3E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7974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7E105-288A-0525-89C0-74E8A6431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62F0F5-26F5-D72B-314A-6B325E204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AF471-82D5-D7DA-2A85-BC2BE4C96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6E8D75-A2CF-BD82-DDEE-07AF415DD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572D15-DB87-BF99-C786-048F907F8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567121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F3AD7-9CD6-6A66-8504-BF51F0CD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ACF45B-E23D-763A-2E61-01F194452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0F0A2A-BC87-2D0F-5ED4-BC3680C267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2BE35F-EE0D-241F-3561-5446A4D5A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21714C-DA82-D3C5-4477-C5912B55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458966-1678-5CED-573C-3E9877D2D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889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628D9-2913-201F-374A-9F2D9B894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EE75A3-6A46-984E-C04D-740585E88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55EA118-5ED5-EB3F-F83D-7AC8B1D4D1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4F999C1-A68D-AB2C-F37F-754A242480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A255DA-693F-9647-5A7C-C10515E23B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389F9D-4136-6B93-AAFF-A7919253D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F7B9F0-5628-87EF-AFA2-02DF4618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5D7783-ED17-721F-66EE-79F7B7385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6238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962802-73C0-CF98-7477-AFD97A4DD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F63B10-52C5-627B-50DA-ADC7BA2E9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A92853F-6AED-FB7F-1D6B-D6235DA93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D14407-D91D-247B-0AE6-D9A9A233D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3974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73C370D-6E3D-9AC2-3431-69F9A6689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405E6A0-4BB0-A7F7-F958-8D0F4F59B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0246E1E-9176-0800-AD0B-46975998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8452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3C7D5-EB82-4F18-D698-B6C62C937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DB0749-FC1E-764B-7DE6-D29A0656D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B98CC9-AD63-153E-8628-C70905856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7E06F4-2202-84DF-5775-2B9A7E00E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8AF70C-71C5-043A-8CFE-8FBAD65B5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EA1201-F810-BE35-4631-CB8A035C3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04424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B7A43-C48E-C0EF-A55D-CB692FD2E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647285-2D16-FBDD-037D-68EAA74499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8AFEDC-AE13-4458-BE8B-E7C40ABCD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FA9EC7-9BFA-03C7-4468-E554840B1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74F9D7-0A20-2F8C-DA4B-923CFBA4C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2E65D0-3CFA-1A43-A37F-43545C2CB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9475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5F340-D96C-8648-388E-8A7E98E75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17DFEF-AEA5-A006-CC30-5220E1F7A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06559E-E648-02C2-1451-81EA0CDDCE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D5C1AE-AE1F-8A42-980A-7CDBAB015258}" type="datetimeFigureOut">
              <a:rPr lang="ru-UA" smtClean="0"/>
              <a:t>04.12.2025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1B2225-6A2A-63BB-3787-D84DB1984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F8412B-5351-3A03-8884-DB593474C7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83BC22-8776-5C48-941D-29E6C83B1FC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1877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5" name="Рисунок 4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2F1E7D2-58CB-8AC5-44E4-9E11DE0DA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303" y="1252578"/>
            <a:ext cx="9613397" cy="1946710"/>
          </a:xfrm>
          <a:prstGeom prst="rect">
            <a:avLst/>
          </a:prstGeom>
        </p:spPr>
      </p:pic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B00F9-6923-1862-68AE-2F05F8BAC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3464" y="2783571"/>
            <a:ext cx="8921672" cy="1750284"/>
          </a:xfrm>
        </p:spPr>
        <p:txBody>
          <a:bodyPr anchor="b">
            <a:normAutofit/>
          </a:bodyPr>
          <a:lstStyle/>
          <a:p>
            <a:r>
              <a:rPr lang="ru-UA" sz="3200" dirty="0"/>
              <a:t>🤝📣🧭</a:t>
            </a:r>
            <a:br>
              <a:rPr lang="uk-UA" sz="32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Дорожня карта дій на 2026</a:t>
            </a:r>
            <a:br>
              <a:rPr lang="uk-UA" sz="32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Партнерства •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Комунікація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Життєстійкість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</a:t>
            </a:r>
            <a:endParaRPr lang="uk-UA" sz="32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529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B32DFB-1B5A-9500-852E-36A2FA0C6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7F398C-C823-8B3E-C267-3981C3F30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5A6EB1B-07FD-06B9-F0C6-DCA1B645C6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A4D886-81F4-26B9-5D5A-F172A1721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8B54A0-BDB3-BA0A-8B26-4A363404B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848F7FF-634B-E7D5-B423-5821895E6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056ED9A-383C-E1F4-947E-AE155AD1F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1D5C7523-E073-1F63-1F2A-C1BBC73F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6" name="Рисунок 5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1B76219-BD02-5712-F934-D53AA8DD6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3CBEC1-65A1-9D27-ABF2-C6DBBAEFF186}"/>
              </a:ext>
            </a:extLst>
          </p:cNvPr>
          <p:cNvSpPr txBox="1"/>
          <p:nvPr/>
        </p:nvSpPr>
        <p:spPr>
          <a:xfrm>
            <a:off x="2974560" y="1296437"/>
            <a:ext cx="61098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UA" sz="3200" dirty="0"/>
              <a:t>🌟 </a:t>
            </a:r>
            <a:r>
              <a:rPr lang="uk-UA" sz="32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вплив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4A2238-E3DA-CCD7-0968-D12B106FFFA9}"/>
              </a:ext>
            </a:extLst>
          </p:cNvPr>
          <p:cNvSpPr txBox="1"/>
          <p:nvPr/>
        </p:nvSpPr>
        <p:spPr>
          <a:xfrm>
            <a:off x="615157" y="1862501"/>
            <a:ext cx="1009638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Підвищення довіри між секторами </a:t>
            </a:r>
            <a:r>
              <a:rPr lang="ru-UA" sz="2800" dirty="0"/>
              <a:t>🤝 </a:t>
            </a:r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Зменшення комунікаційних бар’єрів </a:t>
            </a:r>
            <a:r>
              <a:rPr lang="ru-UA" sz="2800" dirty="0"/>
              <a:t>🚀 </a:t>
            </a:r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Зростання кількості спільних ініціатив </a:t>
            </a:r>
            <a:r>
              <a:rPr lang="ru-UA" sz="2800" dirty="0"/>
              <a:t>🔗 </a:t>
            </a:r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Покращення якості соціальних послуг </a:t>
            </a:r>
            <a:r>
              <a:rPr lang="ru-UA" sz="2800" dirty="0"/>
              <a:t>📈 </a:t>
            </a:r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Сильніша, </a:t>
            </a:r>
            <a:r>
              <a:rPr lang="uk-UA" sz="28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життєстійкіша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громада </a:t>
            </a:r>
            <a:r>
              <a:rPr lang="ru-UA" sz="2800" dirty="0"/>
              <a:t>🛡 </a:t>
            </a:r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66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F8B10F-7C4C-A5E6-9F21-02BE1428C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38A1488-94DA-08D3-AC3D-0D2C9DCF70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9624933-7F24-D8D8-50D7-0102EB72C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DB7436-293D-08FC-8161-260B362FD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3CFE92-55BF-84AC-3608-F5CA1A1DB8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C06DD45-7CED-CB0C-1333-BF046D7F0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0101BE5F-EC23-A682-46F1-1857A6135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B0AAC6F-404A-7E47-D4C4-5559F5547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6" name="Рисунок 5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82BA79C-0430-F673-40E4-399AE9741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F38B35-5EEB-4EFC-BA88-E802C159AD3B}"/>
              </a:ext>
            </a:extLst>
          </p:cNvPr>
          <p:cNvSpPr txBox="1"/>
          <p:nvPr/>
        </p:nvSpPr>
        <p:spPr>
          <a:xfrm>
            <a:off x="4745015" y="1417236"/>
            <a:ext cx="34417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UA" sz="2800" dirty="0"/>
              <a:t>💬 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304F9C-966F-5646-AC2E-79806BD6EE14}"/>
              </a:ext>
            </a:extLst>
          </p:cNvPr>
          <p:cNvSpPr txBox="1"/>
          <p:nvPr/>
        </p:nvSpPr>
        <p:spPr>
          <a:xfrm>
            <a:off x="2775213" y="1890009"/>
            <a:ext cx="75424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Просимо, будь ласка, поділитися вашими відгуками </a:t>
            </a:r>
            <a:r>
              <a:rPr lang="ru-UA" sz="2400" dirty="0">
                <a:solidFill>
                  <a:srgbClr val="FF0000"/>
                </a:solidFill>
              </a:rPr>
              <a:t>🤍</a:t>
            </a:r>
          </a:p>
          <a:p>
            <a:pPr algn="ctr"/>
            <a:r>
              <a:rPr lang="ru-UA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Захід: «Громада дії: визнати, обʼєднати, посилити»</a:t>
            </a:r>
            <a:endParaRPr lang="ru-RU" dirty="0"/>
          </a:p>
          <a:p>
            <a:endParaRPr lang="uk-UA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шаблон, прямоугольный, пиксель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865A09E-7B04-9F53-BF8F-B3CC6AD4E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093" y="2693075"/>
            <a:ext cx="3041073" cy="304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1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3ABF32-DE6C-C228-7A8D-EB917067469F}"/>
              </a:ext>
            </a:extLst>
          </p:cNvPr>
          <p:cNvSpPr txBox="1"/>
          <p:nvPr/>
        </p:nvSpPr>
        <p:spPr>
          <a:xfrm>
            <a:off x="757980" y="1347463"/>
            <a:ext cx="1087333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🎯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Мета: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сформувати сталі </a:t>
            </a:r>
            <a:r>
              <a:rPr lang="uk-UA" sz="28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міжсекторальні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партнерства, усунути бар’єри комунікації та підсилити життєстійкість громад </a:t>
            </a:r>
            <a:r>
              <a:rPr lang="ru-UA" sz="2800" dirty="0"/>
              <a:t>🚀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Чому потрібні зміни?</a:t>
            </a: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🧩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 стикаються з недостатньою координацією між владою, ОГС, бізнесом і населенням.</a:t>
            </a:r>
          </a:p>
          <a:p>
            <a:r>
              <a:rPr lang="ru-UA" sz="2800" dirty="0"/>
              <a:t>⚠️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 показало високий рівень бюрократичних бар’єрів і недовіри.</a:t>
            </a: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💼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Бізнес залишається найскладнішим партнером.</a:t>
            </a: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UA" sz="2800" dirty="0"/>
              <a:t>🛰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Немає усталеної моделі прозорої комунікації.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🌐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Потреба у сталих майданчиках взаємодії зростає.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EE360E1-0B6B-2784-B534-A635F98E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5214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2902DF-CC16-2D91-A6FA-D9B197B223F5}"/>
              </a:ext>
            </a:extLst>
          </p:cNvPr>
          <p:cNvSpPr txBox="1"/>
          <p:nvPr/>
        </p:nvSpPr>
        <p:spPr>
          <a:xfrm>
            <a:off x="166468" y="2009840"/>
            <a:ext cx="592953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UA" sz="2000" dirty="0"/>
              <a:t>🚧 </a:t>
            </a:r>
            <a:r>
              <a:rPr lang="uk-UA" sz="20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Головні бар’єри комунікації:</a:t>
            </a:r>
          </a:p>
          <a:p>
            <a:pPr>
              <a:buNone/>
            </a:pPr>
            <a:endParaRPr lang="uk-UA" sz="20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sz="2000" dirty="0"/>
              <a:t>❌ 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Відсутність налагоджених контактів між секторами.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🔕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Брак інформації та каналів для обміну.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🤔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Недовіра та упередження.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📝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Бюрократичні процедури та складність погоджень.</a:t>
            </a:r>
          </a:p>
          <a:p>
            <a:r>
              <a:rPr lang="ru-UA" sz="2000" dirty="0"/>
              <a:t>🧍‍♂️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Низька залученість населення.</a:t>
            </a:r>
          </a:p>
          <a:p>
            <a:r>
              <a:rPr lang="ru-UA" sz="2000" dirty="0"/>
              <a:t>🌐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0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омунікаційні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бар’єри.</a:t>
            </a:r>
          </a:p>
          <a:p>
            <a:pPr>
              <a:buNone/>
            </a:pPr>
            <a:endParaRPr lang="uk-UA" sz="20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77FFFB2-AC2B-B829-A8BC-B34C7D53D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CFD7E-9567-86BE-6C34-6D39B2E8D077}"/>
              </a:ext>
            </a:extLst>
          </p:cNvPr>
          <p:cNvSpPr txBox="1"/>
          <p:nvPr/>
        </p:nvSpPr>
        <p:spPr>
          <a:xfrm>
            <a:off x="6096000" y="2005851"/>
            <a:ext cx="581207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000" dirty="0"/>
              <a:t>🧭 </a:t>
            </a:r>
            <a:r>
              <a:rPr lang="uk-UA" sz="20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Стратегічне бачення 2026</a:t>
            </a:r>
          </a:p>
          <a:p>
            <a:endParaRPr lang="uk-UA" sz="20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кінця 2026 року громади Київського регіону можуть мати: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🏛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сталу платформу </a:t>
            </a:r>
            <a:r>
              <a:rPr lang="uk-UA" sz="20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💬 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регулярні </a:t>
            </a:r>
            <a:r>
              <a:rPr lang="uk-UA" sz="20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міжсекторальні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діалоги;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📡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професійну комунікаційну спроможність;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💼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підтримку бізнесу у соціальних проєктах;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🌱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оновлену систему соціальних послуг;</a:t>
            </a:r>
          </a:p>
          <a:p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000" dirty="0"/>
              <a:t>🔍 </a:t>
            </a:r>
            <a:r>
              <a:rPr lang="uk-UA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високий рівень прозорості й довіри.</a:t>
            </a:r>
          </a:p>
          <a:p>
            <a:endParaRPr lang="uk-UA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69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11" name="Рисунок 10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1764D50-66D4-C9F7-FF4F-E3EA5FE4C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40A28E-0BD3-9A04-695C-EB7BF0145FFA}"/>
              </a:ext>
            </a:extLst>
          </p:cNvPr>
          <p:cNvSpPr txBox="1"/>
          <p:nvPr/>
        </p:nvSpPr>
        <p:spPr>
          <a:xfrm>
            <a:off x="2413227" y="1401507"/>
            <a:ext cx="79681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Принципи, на яких будується дорожня карта: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67B7D0-BBC2-71E9-DF93-A41E9CA088F5}"/>
              </a:ext>
            </a:extLst>
          </p:cNvPr>
          <p:cNvSpPr txBox="1"/>
          <p:nvPr/>
        </p:nvSpPr>
        <p:spPr>
          <a:xfrm>
            <a:off x="1214325" y="2186337"/>
            <a:ext cx="991173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🔍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Прозорість: зрозумілі правила взаємодії.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🤝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Чесність: відкритість у складних питаннях.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💬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Діалог: зустрічі замість переписок.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✏️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Простота: мінімум бюрократії.</a:t>
            </a:r>
          </a:p>
          <a:p>
            <a:endParaRPr lang="uk-UA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sz="2800" dirty="0"/>
              <a:t>🎯 </a:t>
            </a:r>
            <a:r>
              <a:rPr lang="uk-UA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Результативність: кожен етап має вимірюваний результат.</a:t>
            </a:r>
          </a:p>
        </p:txBody>
      </p:sp>
    </p:spTree>
    <p:extLst>
      <p:ext uri="{BB962C8B-B14F-4D97-AF65-F5344CB8AC3E}">
        <p14:creationId xmlns:p14="http://schemas.microsoft.com/office/powerpoint/2010/main" val="688051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10" name="Рисунок 9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E42BC85-DD68-7E0E-69EC-D1D96B5EA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FD6E5-D168-7CEF-68C6-FF00303D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64" y="1246979"/>
            <a:ext cx="11865825" cy="1143000"/>
          </a:xfrm>
        </p:spPr>
        <p:txBody>
          <a:bodyPr>
            <a:normAutofit/>
          </a:bodyPr>
          <a:lstStyle/>
          <a:p>
            <a:r>
              <a:rPr lang="ru-UA" sz="2800" dirty="0"/>
              <a:t>🏢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Створення Платформи </a:t>
            </a:r>
            <a:r>
              <a:rPr lang="uk-UA" sz="2800" b="1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(грудень 2025 – січень 2026)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4D5810-81A8-10C7-D6BF-6ACC1EC1BDB8}"/>
              </a:ext>
            </a:extLst>
          </p:cNvPr>
          <p:cNvSpPr txBox="1"/>
          <p:nvPr/>
        </p:nvSpPr>
        <p:spPr>
          <a:xfrm>
            <a:off x="187504" y="2415092"/>
            <a:ext cx="61098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🏛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Офлайн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-майданчик зустрічей і стратегічних сесій.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💻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Постійна електронна розсилка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база контактів, календар подій, набір шаблонів.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dirty="0"/>
              <a:t>📌 </a:t>
            </a:r>
            <a:r>
              <a:rPr lang="uk-UA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результат: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стабільний канал комунікації між секторами.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96B120-95AC-5918-812F-D0B7F63AD106}"/>
              </a:ext>
            </a:extLst>
          </p:cNvPr>
          <p:cNvSpPr txBox="1"/>
          <p:nvPr/>
        </p:nvSpPr>
        <p:spPr>
          <a:xfrm>
            <a:off x="6725012" y="3720854"/>
            <a:ext cx="4913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400" dirty="0"/>
              <a:t>⚙️ </a:t>
            </a:r>
            <a:r>
              <a:rPr lang="uk-UA" sz="2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Механіка роботи платформи: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3A2AC7-53E0-F3D6-139E-7543C56718E0}"/>
              </a:ext>
            </a:extLst>
          </p:cNvPr>
          <p:cNvSpPr txBox="1"/>
          <p:nvPr/>
        </p:nvSpPr>
        <p:spPr>
          <a:xfrm>
            <a:off x="6725012" y="4146187"/>
            <a:ext cx="502364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Щомісячні короткі оновлення.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Щоквартальні тематичні зустрічі.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іксація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домовленостей.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Ведення карти партнерів громади.</a:t>
            </a:r>
          </a:p>
        </p:txBody>
      </p:sp>
    </p:spTree>
    <p:extLst>
      <p:ext uri="{BB962C8B-B14F-4D97-AF65-F5344CB8AC3E}">
        <p14:creationId xmlns:p14="http://schemas.microsoft.com/office/powerpoint/2010/main" val="362426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10" name="Рисунок 9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A456111-7B53-0DE5-48BE-3B69235E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B20C73-E332-9545-5915-4E362320B7F6}"/>
              </a:ext>
            </a:extLst>
          </p:cNvPr>
          <p:cNvSpPr txBox="1"/>
          <p:nvPr/>
        </p:nvSpPr>
        <p:spPr>
          <a:xfrm>
            <a:off x="37345" y="1381829"/>
            <a:ext cx="105827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📘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Кодекс </a:t>
            </a:r>
            <a:r>
              <a:rPr lang="uk-UA" sz="2800" b="1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(березень–квітень)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0ED2DB-2652-8162-A27D-21C94BC7864D}"/>
              </a:ext>
            </a:extLst>
          </p:cNvPr>
          <p:cNvSpPr txBox="1"/>
          <p:nvPr/>
        </p:nvSpPr>
        <p:spPr>
          <a:xfrm>
            <a:off x="37345" y="1847003"/>
            <a:ext cx="610985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🧭 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 ролей: влада, ОГС, бізнес, соціальна сфера.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🛡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 відповідальності, прозорості та строків реагування.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⚙️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Алгоритми ухвалення спільних рішень.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dirty="0"/>
              <a:t>📌 </a:t>
            </a:r>
            <a:r>
              <a:rPr lang="uk-UA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результат: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стабілізація очікувань і мінімізація конфліктів.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E48204-9577-E571-CD0F-9BC137BCD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5013" y="3814531"/>
            <a:ext cx="5466988" cy="369332"/>
          </a:xfrm>
        </p:spPr>
        <p:txBody>
          <a:bodyPr>
            <a:noAutofit/>
          </a:bodyPr>
          <a:lstStyle/>
          <a:p>
            <a:r>
              <a:rPr lang="ru-UA" sz="2800" dirty="0"/>
              <a:t>📑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Приклади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ПОЛІТИК:</a:t>
            </a:r>
            <a:endParaRPr lang="uk-UA" sz="28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D8F570-8633-505E-1D6C-86143F604758}"/>
              </a:ext>
            </a:extLst>
          </p:cNvPr>
          <p:cNvSpPr txBox="1"/>
          <p:nvPr/>
        </p:nvSpPr>
        <p:spPr>
          <a:xfrm>
            <a:off x="6677490" y="4289082"/>
            <a:ext cx="61098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Рішення ухвалюються лише після консультацій з ключовими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стейкхолдерами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Обов’язкова фіксація домовленостей.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Єдині канали комунікації.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Прозора звітність щодо реалізації ініціатив.</a:t>
            </a:r>
          </a:p>
        </p:txBody>
      </p:sp>
    </p:spTree>
    <p:extLst>
      <p:ext uri="{BB962C8B-B14F-4D97-AF65-F5344CB8AC3E}">
        <p14:creationId xmlns:p14="http://schemas.microsoft.com/office/powerpoint/2010/main" val="211947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4" name="Рисунок 3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3EFF7E8-32A9-D1B6-A91E-79E832E2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341" y="-4157"/>
            <a:ext cx="7332877" cy="1484906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6F57DF-B624-5A08-A67E-53C4DF8FF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27" y="1066404"/>
            <a:ext cx="10300091" cy="1143000"/>
          </a:xfrm>
        </p:spPr>
        <p:txBody>
          <a:bodyPr>
            <a:normAutofit/>
          </a:bodyPr>
          <a:lstStyle/>
          <a:p>
            <a:r>
              <a:rPr lang="ru-UA" sz="2800" dirty="0"/>
              <a:t>💬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2800" b="1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Міжсекторальні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діалоги (щоквартально)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82B44C-B106-4C8E-001F-5737B118BB2A}"/>
              </a:ext>
            </a:extLst>
          </p:cNvPr>
          <p:cNvSpPr txBox="1"/>
          <p:nvPr/>
        </p:nvSpPr>
        <p:spPr>
          <a:xfrm>
            <a:off x="189383" y="1968384"/>
            <a:ext cx="61098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1: Соціальні послуги та життєстійкість.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2: Партнерства з бізнесом.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3: Гуманітарні та соціальні потреби населення.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4: Підсумковий — синхронізація планів на 2027 рік.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dirty="0"/>
              <a:t>📌 </a:t>
            </a:r>
            <a:r>
              <a:rPr lang="uk-UA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результат: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планування на основі довіри та даних.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1B3B39-484A-A31F-CA25-DA232AD19A27}"/>
              </a:ext>
            </a:extLst>
          </p:cNvPr>
          <p:cNvSpPr txBox="1">
            <a:spLocks/>
          </p:cNvSpPr>
          <p:nvPr/>
        </p:nvSpPr>
        <p:spPr>
          <a:xfrm>
            <a:off x="7604080" y="3275808"/>
            <a:ext cx="59195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UA" sz="2800" dirty="0"/>
              <a:t>🛠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Інструменти діалогів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889EF7-0D73-4099-1ED9-26AFABBF9A7C}"/>
              </a:ext>
            </a:extLst>
          </p:cNvPr>
          <p:cNvSpPr txBox="1"/>
          <p:nvPr/>
        </p:nvSpPr>
        <p:spPr>
          <a:xfrm>
            <a:off x="7604080" y="4156285"/>
            <a:ext cx="72736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dirty="0"/>
              <a:t>🎤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Фасилітовані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зустрічі.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👥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Спільні робочі групи.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💬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Тематичні панелі.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90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4" name="Рисунок 3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C61E6C3-EF76-932A-6097-C66CF8728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CD1297-4F04-86AA-298A-CF58DBEE0536}"/>
              </a:ext>
            </a:extLst>
          </p:cNvPr>
          <p:cNvSpPr txBox="1"/>
          <p:nvPr/>
        </p:nvSpPr>
        <p:spPr>
          <a:xfrm>
            <a:off x="0" y="1398437"/>
            <a:ext cx="86731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🎓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Навчальна програма (квітень–жовтень)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214C9E-E377-BEB4-7277-603D1E97E8C9}"/>
              </a:ext>
            </a:extLst>
          </p:cNvPr>
          <p:cNvSpPr txBox="1"/>
          <p:nvPr/>
        </p:nvSpPr>
        <p:spPr>
          <a:xfrm>
            <a:off x="13693" y="1899358"/>
            <a:ext cx="612370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річного циклу навчання для: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🏛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 — стратегічна комунікація, кризові комунікації, взаємодія з медіа.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🧭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ОГС —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адвокація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партнерства,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фандрейзинг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звітність.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💼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Бізнесу — корпоративна відповідальність,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соціальні інвестиції.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dirty="0"/>
              <a:t>📌 </a:t>
            </a:r>
            <a:r>
              <a:rPr lang="uk-UA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результат: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зниження бар’єрів через професіоналізацію.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BBFD70-9802-C1FD-F62A-4C96D4076406}"/>
              </a:ext>
            </a:extLst>
          </p:cNvPr>
          <p:cNvSpPr txBox="1"/>
          <p:nvPr/>
        </p:nvSpPr>
        <p:spPr>
          <a:xfrm>
            <a:off x="6839247" y="3798008"/>
            <a:ext cx="61237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📚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Формати навчання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059744-B261-0D54-99EC-871AE8918D42}"/>
              </a:ext>
            </a:extLst>
          </p:cNvPr>
          <p:cNvSpPr txBox="1"/>
          <p:nvPr/>
        </p:nvSpPr>
        <p:spPr>
          <a:xfrm>
            <a:off x="6725012" y="4289082"/>
            <a:ext cx="651163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Виїзні тренінги.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Менторські сесії.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Онлайн-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відеоуроки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Практичні симуляції кейсів взаємодії.</a:t>
            </a:r>
          </a:p>
        </p:txBody>
      </p:sp>
    </p:spTree>
    <p:extLst>
      <p:ext uri="{BB962C8B-B14F-4D97-AF65-F5344CB8AC3E}">
        <p14:creationId xmlns:p14="http://schemas.microsoft.com/office/powerpoint/2010/main" val="1542405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uk-UA" noProof="0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noProof="0" dirty="0"/>
          </a:p>
        </p:txBody>
      </p:sp>
      <p:pic>
        <p:nvPicPr>
          <p:cNvPr id="6" name="Рисунок 5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1566418-8A9B-E5F4-9CFE-96A0C421E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20" y="0"/>
            <a:ext cx="7312785" cy="1480837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F0D265-5ACF-C44D-00AD-08B9D5C85C6F}"/>
              </a:ext>
            </a:extLst>
          </p:cNvPr>
          <p:cNvSpPr txBox="1"/>
          <p:nvPr/>
        </p:nvSpPr>
        <p:spPr>
          <a:xfrm>
            <a:off x="13692" y="1479500"/>
            <a:ext cx="100185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💼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Партнерства з бізнесом (травень–грудень)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ED903A-7E5D-E29E-B3EB-24F36DA8B69A}"/>
              </a:ext>
            </a:extLst>
          </p:cNvPr>
          <p:cNvSpPr txBox="1"/>
          <p:nvPr/>
        </p:nvSpPr>
        <p:spPr>
          <a:xfrm>
            <a:off x="13693" y="1951433"/>
            <a:ext cx="622272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«Сніданки з бізнесом» — формат неформальних діалогів.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☕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Розробка каталогу можливостей для бізнесу.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UA" dirty="0"/>
              <a:t>📘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Включення бізнесу у соціальні ініціативи.</a:t>
            </a: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UA" dirty="0"/>
              <a:t>📌 </a:t>
            </a:r>
            <a:r>
              <a:rPr lang="uk-UA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Очікуваний результат: 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збільшення ресурсів і партнерів.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485235-4DA0-9A95-2FCE-A15C691DC71D}"/>
              </a:ext>
            </a:extLst>
          </p:cNvPr>
          <p:cNvSpPr txBox="1"/>
          <p:nvPr/>
        </p:nvSpPr>
        <p:spPr>
          <a:xfrm>
            <a:off x="6358836" y="3336427"/>
            <a:ext cx="6428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UA" sz="2800" dirty="0"/>
              <a:t>🧰 </a:t>
            </a:r>
            <a:r>
              <a:rPr lang="uk-UA" sz="28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Інструменти роботи з бізнесом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5DD854-F786-EB24-D5CD-29CBFBE0C360}"/>
              </a:ext>
            </a:extLst>
          </p:cNvPr>
          <p:cNvSpPr txBox="1"/>
          <p:nvPr/>
        </p:nvSpPr>
        <p:spPr>
          <a:xfrm>
            <a:off x="6663636" y="3890579"/>
            <a:ext cx="642850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Спільні проєкти: ярмарки, події, кампанії.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CSR-ініціативи.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uk-UA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Публічні подяки та відзнаки.</a:t>
            </a:r>
          </a:p>
        </p:txBody>
      </p:sp>
    </p:spTree>
    <p:extLst>
      <p:ext uri="{BB962C8B-B14F-4D97-AF65-F5344CB8AC3E}">
        <p14:creationId xmlns:p14="http://schemas.microsoft.com/office/powerpoint/2010/main" val="2312149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4286</TotalTime>
  <Words>679</Words>
  <Application>Microsoft Office PowerPoint</Application>
  <PresentationFormat>Широкоэкранный</PresentationFormat>
  <Paragraphs>134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Times New Roman</vt:lpstr>
      <vt:lpstr>Тема Office</vt:lpstr>
      <vt:lpstr>🤝📣🧭 Дорожня карта дій на 2026 Партнерства • Комунікація • Життєстійкість громад</vt:lpstr>
      <vt:lpstr>Презентация PowerPoint</vt:lpstr>
      <vt:lpstr>Презентация PowerPoint</vt:lpstr>
      <vt:lpstr>Презентация PowerPoint</vt:lpstr>
      <vt:lpstr>🏢 1. Створення Платформи партнерств (грудень 2025 – січень 2026)</vt:lpstr>
      <vt:lpstr>📑 Приклади ПОЛІТИК:</vt:lpstr>
      <vt:lpstr>💬 3. Міжсекторальні діалоги (щоквартально)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🤝📣🧭 Дорожня карта дій на 2026 Партнерства • Комунікація • Життєстійкість громад</dc:title>
  <dc:creator>Office</dc:creator>
  <cp:lastModifiedBy>Владислав Жиляєв</cp:lastModifiedBy>
  <cp:revision>8</cp:revision>
  <dcterms:created xsi:type="dcterms:W3CDTF">2025-10-17T09:57:28Z</dcterms:created>
  <dcterms:modified xsi:type="dcterms:W3CDTF">2025-12-04T12:58:36Z</dcterms:modified>
</cp:coreProperties>
</file>